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1"/>
  </p:notesMasterIdLst>
  <p:handoutMasterIdLst>
    <p:handoutMasterId r:id="rId102"/>
  </p:handoutMasterIdLst>
  <p:sldIdLst>
    <p:sldId id="256" r:id="rId2"/>
    <p:sldId id="298" r:id="rId3"/>
    <p:sldId id="395" r:id="rId4"/>
    <p:sldId id="317" r:id="rId5"/>
    <p:sldId id="260" r:id="rId6"/>
    <p:sldId id="296" r:id="rId7"/>
    <p:sldId id="261" r:id="rId8"/>
    <p:sldId id="262" r:id="rId9"/>
    <p:sldId id="263" r:id="rId10"/>
    <p:sldId id="264" r:id="rId11"/>
    <p:sldId id="265" r:id="rId12"/>
    <p:sldId id="258" r:id="rId13"/>
    <p:sldId id="266" r:id="rId14"/>
    <p:sldId id="268" r:id="rId15"/>
    <p:sldId id="270" r:id="rId16"/>
    <p:sldId id="271" r:id="rId17"/>
    <p:sldId id="272" r:id="rId18"/>
    <p:sldId id="273" r:id="rId19"/>
    <p:sldId id="307" r:id="rId20"/>
    <p:sldId id="308" r:id="rId21"/>
    <p:sldId id="309" r:id="rId22"/>
    <p:sldId id="283" r:id="rId23"/>
    <p:sldId id="306" r:id="rId24"/>
    <p:sldId id="284" r:id="rId25"/>
    <p:sldId id="293" r:id="rId26"/>
    <p:sldId id="285" r:id="rId27"/>
    <p:sldId id="286" r:id="rId28"/>
    <p:sldId id="287" r:id="rId29"/>
    <p:sldId id="289" r:id="rId30"/>
    <p:sldId id="290" r:id="rId31"/>
    <p:sldId id="291" r:id="rId32"/>
    <p:sldId id="294" r:id="rId33"/>
    <p:sldId id="295" r:id="rId34"/>
    <p:sldId id="297" r:id="rId35"/>
    <p:sldId id="299" r:id="rId36"/>
    <p:sldId id="300" r:id="rId37"/>
    <p:sldId id="301" r:id="rId38"/>
    <p:sldId id="302" r:id="rId39"/>
    <p:sldId id="316" r:id="rId40"/>
    <p:sldId id="318" r:id="rId41"/>
    <p:sldId id="319" r:id="rId42"/>
    <p:sldId id="320" r:id="rId43"/>
    <p:sldId id="321" r:id="rId44"/>
    <p:sldId id="322" r:id="rId45"/>
    <p:sldId id="326" r:id="rId46"/>
    <p:sldId id="324" r:id="rId47"/>
    <p:sldId id="325" r:id="rId48"/>
    <p:sldId id="327" r:id="rId49"/>
    <p:sldId id="328" r:id="rId50"/>
    <p:sldId id="354" r:id="rId51"/>
    <p:sldId id="330" r:id="rId52"/>
    <p:sldId id="355" r:id="rId53"/>
    <p:sldId id="332" r:id="rId54"/>
    <p:sldId id="333" r:id="rId55"/>
    <p:sldId id="335" r:id="rId56"/>
    <p:sldId id="336" r:id="rId57"/>
    <p:sldId id="353" r:id="rId58"/>
    <p:sldId id="356" r:id="rId59"/>
    <p:sldId id="357" r:id="rId60"/>
    <p:sldId id="358" r:id="rId61"/>
    <p:sldId id="359" r:id="rId62"/>
    <p:sldId id="360" r:id="rId63"/>
    <p:sldId id="361" r:id="rId64"/>
    <p:sldId id="362" r:id="rId65"/>
    <p:sldId id="363" r:id="rId66"/>
    <p:sldId id="364" r:id="rId67"/>
    <p:sldId id="366" r:id="rId68"/>
    <p:sldId id="368" r:id="rId69"/>
    <p:sldId id="369" r:id="rId70"/>
    <p:sldId id="370" r:id="rId71"/>
    <p:sldId id="371" r:id="rId72"/>
    <p:sldId id="372" r:id="rId73"/>
    <p:sldId id="373" r:id="rId74"/>
    <p:sldId id="374" r:id="rId75"/>
    <p:sldId id="375" r:id="rId76"/>
    <p:sldId id="376" r:id="rId77"/>
    <p:sldId id="377" r:id="rId78"/>
    <p:sldId id="378" r:id="rId79"/>
    <p:sldId id="379" r:id="rId80"/>
    <p:sldId id="380" r:id="rId81"/>
    <p:sldId id="382" r:id="rId82"/>
    <p:sldId id="383" r:id="rId83"/>
    <p:sldId id="386" r:id="rId84"/>
    <p:sldId id="384" r:id="rId85"/>
    <p:sldId id="381" r:id="rId86"/>
    <p:sldId id="385" r:id="rId87"/>
    <p:sldId id="388" r:id="rId88"/>
    <p:sldId id="387" r:id="rId89"/>
    <p:sldId id="389" r:id="rId90"/>
    <p:sldId id="390" r:id="rId91"/>
    <p:sldId id="391" r:id="rId92"/>
    <p:sldId id="392" r:id="rId93"/>
    <p:sldId id="393" r:id="rId94"/>
    <p:sldId id="394" r:id="rId95"/>
    <p:sldId id="278" r:id="rId96"/>
    <p:sldId id="311" r:id="rId97"/>
    <p:sldId id="312" r:id="rId98"/>
    <p:sldId id="313" r:id="rId99"/>
    <p:sldId id="314" r:id="rId10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272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6" d="100"/>
          <a:sy n="96" d="100"/>
        </p:scale>
        <p:origin x="-264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image" Target="../media/image78.png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image" Target="../media/image78.png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8B65EC-7A01-4CFA-BC80-0E197FA5BAC5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9226686-70B7-4DB3-B2A3-FDECA9E8A2B3}">
      <dgm:prSet phldrT="[Text]"/>
      <dgm:spPr/>
      <dgm:t>
        <a:bodyPr/>
        <a:lstStyle/>
        <a:p>
          <a:r>
            <a:rPr lang="en-US" dirty="0" smtClean="0"/>
            <a:t>Prototype</a:t>
          </a:r>
          <a:endParaRPr lang="en-US" dirty="0"/>
        </a:p>
      </dgm:t>
    </dgm:pt>
    <dgm:pt modelId="{424F4490-0132-42B7-BABB-2374425A2F9A}" type="parTrans" cxnId="{F5D1E0BA-AFCC-439F-846B-5023E16CE821}">
      <dgm:prSet/>
      <dgm:spPr/>
      <dgm:t>
        <a:bodyPr/>
        <a:lstStyle/>
        <a:p>
          <a:endParaRPr lang="en-US"/>
        </a:p>
      </dgm:t>
    </dgm:pt>
    <dgm:pt modelId="{D142D997-BB59-4573-93DB-4C14E28DD5B8}" type="sibTrans" cxnId="{F5D1E0BA-AFCC-439F-846B-5023E16CE821}">
      <dgm:prSet/>
      <dgm:spPr/>
      <dgm:t>
        <a:bodyPr/>
        <a:lstStyle/>
        <a:p>
          <a:endParaRPr lang="en-US"/>
        </a:p>
      </dgm:t>
    </dgm:pt>
    <dgm:pt modelId="{4830E013-7DB8-4B99-A4F6-1F86BC7EEB49}">
      <dgm:prSet phldrT="[Text]"/>
      <dgm:spPr/>
      <dgm:t>
        <a:bodyPr/>
        <a:lstStyle/>
        <a:p>
          <a:r>
            <a:rPr lang="en-US" dirty="0" smtClean="0"/>
            <a:t>Coding</a:t>
          </a:r>
          <a:endParaRPr lang="en-US" dirty="0"/>
        </a:p>
      </dgm:t>
    </dgm:pt>
    <dgm:pt modelId="{08BCA869-6BC1-46AF-914C-76968A918B43}" type="parTrans" cxnId="{57EF3DD2-72F4-454B-9CF5-FA16B9697266}">
      <dgm:prSet/>
      <dgm:spPr/>
      <dgm:t>
        <a:bodyPr/>
        <a:lstStyle/>
        <a:p>
          <a:endParaRPr lang="en-US"/>
        </a:p>
      </dgm:t>
    </dgm:pt>
    <dgm:pt modelId="{F81B7737-96F3-4097-9C85-2F0DA57DABC1}" type="sibTrans" cxnId="{57EF3DD2-72F4-454B-9CF5-FA16B9697266}">
      <dgm:prSet/>
      <dgm:spPr/>
      <dgm:t>
        <a:bodyPr/>
        <a:lstStyle/>
        <a:p>
          <a:endParaRPr lang="en-US"/>
        </a:p>
      </dgm:t>
    </dgm:pt>
    <dgm:pt modelId="{E74C8E5A-00ED-4DE1-B5E3-E194789F08EA}">
      <dgm:prSet phldrT="[Text]"/>
      <dgm:spPr/>
      <dgm:t>
        <a:bodyPr/>
        <a:lstStyle/>
        <a:p>
          <a:r>
            <a:rPr lang="en-US" dirty="0" smtClean="0"/>
            <a:t>Quick-and-dirty build</a:t>
          </a:r>
          <a:endParaRPr lang="en-US" dirty="0"/>
        </a:p>
      </dgm:t>
    </dgm:pt>
    <dgm:pt modelId="{E3C511C0-E071-4B75-9DDC-D2B2A915709D}" type="parTrans" cxnId="{8BB41274-45E4-4C7A-9D24-EE49C1BE1566}">
      <dgm:prSet/>
      <dgm:spPr/>
      <dgm:t>
        <a:bodyPr/>
        <a:lstStyle/>
        <a:p>
          <a:endParaRPr lang="en-US"/>
        </a:p>
      </dgm:t>
    </dgm:pt>
    <dgm:pt modelId="{37E875A7-AF83-4A67-A49C-7AC211FDCF9A}" type="sibTrans" cxnId="{8BB41274-45E4-4C7A-9D24-EE49C1BE1566}">
      <dgm:prSet/>
      <dgm:spPr/>
      <dgm:t>
        <a:bodyPr/>
        <a:lstStyle/>
        <a:p>
          <a:endParaRPr lang="en-US"/>
        </a:p>
      </dgm:t>
    </dgm:pt>
    <dgm:pt modelId="{185C03C0-7BD7-40D3-9235-D2EF27980C0A}">
      <dgm:prSet phldrT="[Text]"/>
      <dgm:spPr/>
      <dgm:t>
        <a:bodyPr/>
        <a:lstStyle/>
        <a:p>
          <a:r>
            <a:rPr lang="en-US" dirty="0" smtClean="0"/>
            <a:t>Custom PCB</a:t>
          </a:r>
          <a:endParaRPr lang="en-US" dirty="0"/>
        </a:p>
      </dgm:t>
    </dgm:pt>
    <dgm:pt modelId="{00FDA515-0921-46FB-A03A-AAA5B6616224}" type="parTrans" cxnId="{D490561B-939C-4970-9123-D94FC8850556}">
      <dgm:prSet/>
      <dgm:spPr/>
      <dgm:t>
        <a:bodyPr/>
        <a:lstStyle/>
        <a:p>
          <a:endParaRPr lang="en-US"/>
        </a:p>
      </dgm:t>
    </dgm:pt>
    <dgm:pt modelId="{DC8FD67E-47D7-4306-9B7C-EB6227F83F99}" type="sibTrans" cxnId="{D490561B-939C-4970-9123-D94FC8850556}">
      <dgm:prSet/>
      <dgm:spPr/>
      <dgm:t>
        <a:bodyPr/>
        <a:lstStyle/>
        <a:p>
          <a:endParaRPr lang="en-US"/>
        </a:p>
      </dgm:t>
    </dgm:pt>
    <dgm:pt modelId="{62D85597-6451-4708-B631-A2F23BB9A208}" type="pres">
      <dgm:prSet presAssocID="{578B65EC-7A01-4CFA-BC80-0E197FA5BAC5}" presName="Name0" presStyleCnt="0">
        <dgm:presLayoutVars>
          <dgm:dir/>
          <dgm:resizeHandles val="exact"/>
        </dgm:presLayoutVars>
      </dgm:prSet>
      <dgm:spPr/>
    </dgm:pt>
    <dgm:pt modelId="{FE9B9494-3B7D-4633-8267-79A95CFCF7B2}" type="pres">
      <dgm:prSet presAssocID="{89226686-70B7-4DB3-B2A3-FDECA9E8A2B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2CA970-6A93-4C42-89A3-4664D401699A}" type="pres">
      <dgm:prSet presAssocID="{D142D997-BB59-4573-93DB-4C14E28DD5B8}" presName="sibTrans" presStyleLbl="sibTrans2D1" presStyleIdx="0" presStyleCnt="3"/>
      <dgm:spPr/>
    </dgm:pt>
    <dgm:pt modelId="{D35C5CE2-1FC2-4967-9377-940F770ADEA1}" type="pres">
      <dgm:prSet presAssocID="{D142D997-BB59-4573-93DB-4C14E28DD5B8}" presName="connectorText" presStyleLbl="sibTrans2D1" presStyleIdx="0" presStyleCnt="3"/>
      <dgm:spPr/>
    </dgm:pt>
    <dgm:pt modelId="{3BF81B68-67F2-4432-9758-994F23AD897A}" type="pres">
      <dgm:prSet presAssocID="{4830E013-7DB8-4B99-A4F6-1F86BC7EEB49}" presName="node" presStyleLbl="node1" presStyleIdx="1" presStyleCnt="4">
        <dgm:presLayoutVars>
          <dgm:bulletEnabled val="1"/>
        </dgm:presLayoutVars>
      </dgm:prSet>
      <dgm:spPr/>
    </dgm:pt>
    <dgm:pt modelId="{F22EEC2D-0E88-4B2A-98B6-18E59BAFC7AC}" type="pres">
      <dgm:prSet presAssocID="{F81B7737-96F3-4097-9C85-2F0DA57DABC1}" presName="sibTrans" presStyleLbl="sibTrans2D1" presStyleIdx="1" presStyleCnt="3"/>
      <dgm:spPr/>
    </dgm:pt>
    <dgm:pt modelId="{E7238552-CF61-4118-A440-1D00523A2E33}" type="pres">
      <dgm:prSet presAssocID="{F81B7737-96F3-4097-9C85-2F0DA57DABC1}" presName="connectorText" presStyleLbl="sibTrans2D1" presStyleIdx="1" presStyleCnt="3"/>
      <dgm:spPr/>
    </dgm:pt>
    <dgm:pt modelId="{2656BDD2-A515-410A-9C4E-CAA967953B49}" type="pres">
      <dgm:prSet presAssocID="{E74C8E5A-00ED-4DE1-B5E3-E194789F08EA}" presName="node" presStyleLbl="node1" presStyleIdx="2" presStyleCnt="4">
        <dgm:presLayoutVars>
          <dgm:bulletEnabled val="1"/>
        </dgm:presLayoutVars>
      </dgm:prSet>
      <dgm:spPr/>
    </dgm:pt>
    <dgm:pt modelId="{7FF2F60A-D414-4E1B-890E-524F2EE6B0C9}" type="pres">
      <dgm:prSet presAssocID="{37E875A7-AF83-4A67-A49C-7AC211FDCF9A}" presName="sibTrans" presStyleLbl="sibTrans2D1" presStyleIdx="2" presStyleCnt="3"/>
      <dgm:spPr/>
    </dgm:pt>
    <dgm:pt modelId="{BB8BBEF1-662F-42BE-AC2B-860E2089C9D1}" type="pres">
      <dgm:prSet presAssocID="{37E875A7-AF83-4A67-A49C-7AC211FDCF9A}" presName="connectorText" presStyleLbl="sibTrans2D1" presStyleIdx="2" presStyleCnt="3"/>
      <dgm:spPr/>
    </dgm:pt>
    <dgm:pt modelId="{509F03DC-DC68-4391-AA16-7F03E51D826F}" type="pres">
      <dgm:prSet presAssocID="{185C03C0-7BD7-40D3-9235-D2EF27980C0A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EF3DD2-72F4-454B-9CF5-FA16B9697266}" srcId="{578B65EC-7A01-4CFA-BC80-0E197FA5BAC5}" destId="{4830E013-7DB8-4B99-A4F6-1F86BC7EEB49}" srcOrd="1" destOrd="0" parTransId="{08BCA869-6BC1-46AF-914C-76968A918B43}" sibTransId="{F81B7737-96F3-4097-9C85-2F0DA57DABC1}"/>
    <dgm:cxn modelId="{AA217E6F-18B0-4E62-B4C4-9FE7A763DD05}" type="presOf" srcId="{37E875A7-AF83-4A67-A49C-7AC211FDCF9A}" destId="{BB8BBEF1-662F-42BE-AC2B-860E2089C9D1}" srcOrd="1" destOrd="0" presId="urn:microsoft.com/office/officeart/2005/8/layout/process1"/>
    <dgm:cxn modelId="{A44B482D-4CE6-4C5F-AE49-99CB5A74474B}" type="presOf" srcId="{89226686-70B7-4DB3-B2A3-FDECA9E8A2B3}" destId="{FE9B9494-3B7D-4633-8267-79A95CFCF7B2}" srcOrd="0" destOrd="0" presId="urn:microsoft.com/office/officeart/2005/8/layout/process1"/>
    <dgm:cxn modelId="{71336B3F-D2ED-4395-8111-3B8007022D03}" type="presOf" srcId="{F81B7737-96F3-4097-9C85-2F0DA57DABC1}" destId="{F22EEC2D-0E88-4B2A-98B6-18E59BAFC7AC}" srcOrd="0" destOrd="0" presId="urn:microsoft.com/office/officeart/2005/8/layout/process1"/>
    <dgm:cxn modelId="{7436964F-2B5D-4498-B28E-E0D4AF7260BC}" type="presOf" srcId="{D142D997-BB59-4573-93DB-4C14E28DD5B8}" destId="{D35C5CE2-1FC2-4967-9377-940F770ADEA1}" srcOrd="1" destOrd="0" presId="urn:microsoft.com/office/officeart/2005/8/layout/process1"/>
    <dgm:cxn modelId="{6732ABCD-9DE8-45D5-99D7-90F22BA9D4E9}" type="presOf" srcId="{578B65EC-7A01-4CFA-BC80-0E197FA5BAC5}" destId="{62D85597-6451-4708-B631-A2F23BB9A208}" srcOrd="0" destOrd="0" presId="urn:microsoft.com/office/officeart/2005/8/layout/process1"/>
    <dgm:cxn modelId="{D490561B-939C-4970-9123-D94FC8850556}" srcId="{578B65EC-7A01-4CFA-BC80-0E197FA5BAC5}" destId="{185C03C0-7BD7-40D3-9235-D2EF27980C0A}" srcOrd="3" destOrd="0" parTransId="{00FDA515-0921-46FB-A03A-AAA5B6616224}" sibTransId="{DC8FD67E-47D7-4306-9B7C-EB6227F83F99}"/>
    <dgm:cxn modelId="{43BDC344-B296-46D7-AF5B-D9735E7A878B}" type="presOf" srcId="{D142D997-BB59-4573-93DB-4C14E28DD5B8}" destId="{EB2CA970-6A93-4C42-89A3-4664D401699A}" srcOrd="0" destOrd="0" presId="urn:microsoft.com/office/officeart/2005/8/layout/process1"/>
    <dgm:cxn modelId="{E3BAA131-61CE-402C-ACC4-7CE1EEEC6CBB}" type="presOf" srcId="{F81B7737-96F3-4097-9C85-2F0DA57DABC1}" destId="{E7238552-CF61-4118-A440-1D00523A2E33}" srcOrd="1" destOrd="0" presId="urn:microsoft.com/office/officeart/2005/8/layout/process1"/>
    <dgm:cxn modelId="{8BB41274-45E4-4C7A-9D24-EE49C1BE1566}" srcId="{578B65EC-7A01-4CFA-BC80-0E197FA5BAC5}" destId="{E74C8E5A-00ED-4DE1-B5E3-E194789F08EA}" srcOrd="2" destOrd="0" parTransId="{E3C511C0-E071-4B75-9DDC-D2B2A915709D}" sibTransId="{37E875A7-AF83-4A67-A49C-7AC211FDCF9A}"/>
    <dgm:cxn modelId="{F5D1E0BA-AFCC-439F-846B-5023E16CE821}" srcId="{578B65EC-7A01-4CFA-BC80-0E197FA5BAC5}" destId="{89226686-70B7-4DB3-B2A3-FDECA9E8A2B3}" srcOrd="0" destOrd="0" parTransId="{424F4490-0132-42B7-BABB-2374425A2F9A}" sibTransId="{D142D997-BB59-4573-93DB-4C14E28DD5B8}"/>
    <dgm:cxn modelId="{277EDDF2-E025-490E-898A-A0EF42E1C72A}" type="presOf" srcId="{185C03C0-7BD7-40D3-9235-D2EF27980C0A}" destId="{509F03DC-DC68-4391-AA16-7F03E51D826F}" srcOrd="0" destOrd="0" presId="urn:microsoft.com/office/officeart/2005/8/layout/process1"/>
    <dgm:cxn modelId="{991A92F4-09DE-4824-99E4-EA7E721D6C57}" type="presOf" srcId="{E74C8E5A-00ED-4DE1-B5E3-E194789F08EA}" destId="{2656BDD2-A515-410A-9C4E-CAA967953B49}" srcOrd="0" destOrd="0" presId="urn:microsoft.com/office/officeart/2005/8/layout/process1"/>
    <dgm:cxn modelId="{3DACC363-2AB1-44FA-A31C-8F7E83FC75C2}" type="presOf" srcId="{4830E013-7DB8-4B99-A4F6-1F86BC7EEB49}" destId="{3BF81B68-67F2-4432-9758-994F23AD897A}" srcOrd="0" destOrd="0" presId="urn:microsoft.com/office/officeart/2005/8/layout/process1"/>
    <dgm:cxn modelId="{63F743C1-472D-4B69-B659-BBE05E04BC87}" type="presOf" srcId="{37E875A7-AF83-4A67-A49C-7AC211FDCF9A}" destId="{7FF2F60A-D414-4E1B-890E-524F2EE6B0C9}" srcOrd="0" destOrd="0" presId="urn:microsoft.com/office/officeart/2005/8/layout/process1"/>
    <dgm:cxn modelId="{66E89254-5429-46A7-A7F2-0C26A99D62B7}" type="presParOf" srcId="{62D85597-6451-4708-B631-A2F23BB9A208}" destId="{FE9B9494-3B7D-4633-8267-79A95CFCF7B2}" srcOrd="0" destOrd="0" presId="urn:microsoft.com/office/officeart/2005/8/layout/process1"/>
    <dgm:cxn modelId="{E049F2D7-96E4-430F-89BE-4A018E7A4355}" type="presParOf" srcId="{62D85597-6451-4708-B631-A2F23BB9A208}" destId="{EB2CA970-6A93-4C42-89A3-4664D401699A}" srcOrd="1" destOrd="0" presId="urn:microsoft.com/office/officeart/2005/8/layout/process1"/>
    <dgm:cxn modelId="{47FDE827-C9F2-4E4F-8390-C997D6E744C1}" type="presParOf" srcId="{EB2CA970-6A93-4C42-89A3-4664D401699A}" destId="{D35C5CE2-1FC2-4967-9377-940F770ADEA1}" srcOrd="0" destOrd="0" presId="urn:microsoft.com/office/officeart/2005/8/layout/process1"/>
    <dgm:cxn modelId="{D850C7E5-0BF0-4832-BA6C-702DF437D538}" type="presParOf" srcId="{62D85597-6451-4708-B631-A2F23BB9A208}" destId="{3BF81B68-67F2-4432-9758-994F23AD897A}" srcOrd="2" destOrd="0" presId="urn:microsoft.com/office/officeart/2005/8/layout/process1"/>
    <dgm:cxn modelId="{295AB560-426A-4994-83A3-5974E4C75AE9}" type="presParOf" srcId="{62D85597-6451-4708-B631-A2F23BB9A208}" destId="{F22EEC2D-0E88-4B2A-98B6-18E59BAFC7AC}" srcOrd="3" destOrd="0" presId="urn:microsoft.com/office/officeart/2005/8/layout/process1"/>
    <dgm:cxn modelId="{904E7A10-D86A-4411-A49C-5715153433DD}" type="presParOf" srcId="{F22EEC2D-0E88-4B2A-98B6-18E59BAFC7AC}" destId="{E7238552-CF61-4118-A440-1D00523A2E33}" srcOrd="0" destOrd="0" presId="urn:microsoft.com/office/officeart/2005/8/layout/process1"/>
    <dgm:cxn modelId="{E9685694-3EC4-4C19-A6E4-1EC8F017AD77}" type="presParOf" srcId="{62D85597-6451-4708-B631-A2F23BB9A208}" destId="{2656BDD2-A515-410A-9C4E-CAA967953B49}" srcOrd="4" destOrd="0" presId="urn:microsoft.com/office/officeart/2005/8/layout/process1"/>
    <dgm:cxn modelId="{F97FAD22-4EFF-4500-9E16-B8A0B835D72A}" type="presParOf" srcId="{62D85597-6451-4708-B631-A2F23BB9A208}" destId="{7FF2F60A-D414-4E1B-890E-524F2EE6B0C9}" srcOrd="5" destOrd="0" presId="urn:microsoft.com/office/officeart/2005/8/layout/process1"/>
    <dgm:cxn modelId="{D3C09C7E-0866-43F5-9E3A-622CAC0AA352}" type="presParOf" srcId="{7FF2F60A-D414-4E1B-890E-524F2EE6B0C9}" destId="{BB8BBEF1-662F-42BE-AC2B-860E2089C9D1}" srcOrd="0" destOrd="0" presId="urn:microsoft.com/office/officeart/2005/8/layout/process1"/>
    <dgm:cxn modelId="{E0E963D6-0565-4E4A-ACCC-EB65707CE867}" type="presParOf" srcId="{62D85597-6451-4708-B631-A2F23BB9A208}" destId="{509F03DC-DC68-4391-AA16-7F03E51D826F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6549CC-C96F-41AE-8147-866F8C41123D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00A78EC-68A5-4D60-949E-41CE28AA091B}">
      <dgm:prSet phldrT="[Text]"/>
      <dgm:spPr/>
      <dgm:t>
        <a:bodyPr/>
        <a:lstStyle/>
        <a:p>
          <a:r>
            <a:rPr lang="en-US" dirty="0" smtClean="0"/>
            <a:t>Voltage</a:t>
          </a:r>
        </a:p>
        <a:p>
          <a:r>
            <a:rPr lang="en-US" dirty="0" smtClean="0"/>
            <a:t>V</a:t>
          </a:r>
          <a:endParaRPr lang="en-US" dirty="0"/>
        </a:p>
      </dgm:t>
    </dgm:pt>
    <dgm:pt modelId="{9AD4ABD7-F833-4889-A324-A4A8825F7044}" type="parTrans" cxnId="{00FCD57A-041B-4804-85E5-816704A31521}">
      <dgm:prSet/>
      <dgm:spPr/>
      <dgm:t>
        <a:bodyPr/>
        <a:lstStyle/>
        <a:p>
          <a:endParaRPr lang="en-US"/>
        </a:p>
      </dgm:t>
    </dgm:pt>
    <dgm:pt modelId="{688D46C8-E595-4E81-A841-D6AB6EFE9B78}" type="sibTrans" cxnId="{00FCD57A-041B-4804-85E5-816704A31521}">
      <dgm:prSet/>
      <dgm:spPr/>
      <dgm:t>
        <a:bodyPr/>
        <a:lstStyle/>
        <a:p>
          <a:endParaRPr lang="en-US"/>
        </a:p>
      </dgm:t>
    </dgm:pt>
    <dgm:pt modelId="{7A3B381A-BB9F-49DB-8132-24A8F0503DDE}">
      <dgm:prSet phldrT="[Text]" custT="1"/>
      <dgm:spPr/>
      <dgm:t>
        <a:bodyPr/>
        <a:lstStyle/>
        <a:p>
          <a:r>
            <a:rPr lang="en-US" sz="2800" dirty="0" smtClean="0"/>
            <a:t>Defined as the amount of potential energy in </a:t>
          </a:r>
          <a:r>
            <a:rPr lang="en-US" sz="2800" smtClean="0"/>
            <a:t>a circuit.</a:t>
          </a:r>
          <a:endParaRPr lang="en-US" sz="2800" dirty="0"/>
        </a:p>
      </dgm:t>
    </dgm:pt>
    <dgm:pt modelId="{7C038E33-1A10-43FB-B304-72F1011179CF}" type="parTrans" cxnId="{6AFB4631-7A23-49B6-BD14-AB6B8D60477C}">
      <dgm:prSet/>
      <dgm:spPr/>
      <dgm:t>
        <a:bodyPr/>
        <a:lstStyle/>
        <a:p>
          <a:endParaRPr lang="en-US"/>
        </a:p>
      </dgm:t>
    </dgm:pt>
    <dgm:pt modelId="{ECA6DFA5-CB40-4688-A46C-9C5A810036BF}" type="sibTrans" cxnId="{6AFB4631-7A23-49B6-BD14-AB6B8D60477C}">
      <dgm:prSet/>
      <dgm:spPr/>
      <dgm:t>
        <a:bodyPr/>
        <a:lstStyle/>
        <a:p>
          <a:endParaRPr lang="en-US"/>
        </a:p>
      </dgm:t>
    </dgm:pt>
    <dgm:pt modelId="{AD0DA3FC-F3B0-4640-9D2E-C8F20935D805}">
      <dgm:prSet phldrT="[Text]"/>
      <dgm:spPr/>
      <dgm:t>
        <a:bodyPr/>
        <a:lstStyle/>
        <a:p>
          <a:r>
            <a:rPr lang="en-US" dirty="0" smtClean="0"/>
            <a:t>Current</a:t>
          </a:r>
        </a:p>
        <a:p>
          <a:r>
            <a:rPr lang="en-US" smtClean="0"/>
            <a:t>I</a:t>
          </a:r>
          <a:endParaRPr lang="en-US" dirty="0"/>
        </a:p>
      </dgm:t>
    </dgm:pt>
    <dgm:pt modelId="{3DB6CA79-D0BD-47BD-BDA8-9F6251C63DF8}" type="parTrans" cxnId="{9DDDBE9D-8E48-4EB6-82E8-63579E35A77D}">
      <dgm:prSet/>
      <dgm:spPr/>
      <dgm:t>
        <a:bodyPr/>
        <a:lstStyle/>
        <a:p>
          <a:endParaRPr lang="en-US"/>
        </a:p>
      </dgm:t>
    </dgm:pt>
    <dgm:pt modelId="{A0581D2A-4FA7-4D72-8DE6-3DE6FE9A2A97}" type="sibTrans" cxnId="{9DDDBE9D-8E48-4EB6-82E8-63579E35A77D}">
      <dgm:prSet/>
      <dgm:spPr/>
      <dgm:t>
        <a:bodyPr/>
        <a:lstStyle/>
        <a:p>
          <a:endParaRPr lang="en-US"/>
        </a:p>
      </dgm:t>
    </dgm:pt>
    <dgm:pt modelId="{93016A74-0022-42D5-B11F-6357F0A70336}">
      <dgm:prSet phldrT="[Text]" custT="1"/>
      <dgm:spPr/>
      <dgm:t>
        <a:bodyPr/>
        <a:lstStyle/>
        <a:p>
          <a:r>
            <a:rPr lang="en-US" sz="2800" dirty="0" smtClean="0"/>
            <a:t>The rate of charge flow in a circuit.</a:t>
          </a:r>
          <a:endParaRPr lang="en-US" sz="2800" dirty="0"/>
        </a:p>
      </dgm:t>
    </dgm:pt>
    <dgm:pt modelId="{990A1EEF-0A17-46BF-9E1E-2DBB9F58ABF0}" type="parTrans" cxnId="{8A36F10B-D076-49DF-80D8-0354E92D0E75}">
      <dgm:prSet/>
      <dgm:spPr/>
      <dgm:t>
        <a:bodyPr/>
        <a:lstStyle/>
        <a:p>
          <a:endParaRPr lang="en-US"/>
        </a:p>
      </dgm:t>
    </dgm:pt>
    <dgm:pt modelId="{43F85B2C-8A71-44DE-A174-5FF35B052017}" type="sibTrans" cxnId="{8A36F10B-D076-49DF-80D8-0354E92D0E75}">
      <dgm:prSet/>
      <dgm:spPr/>
      <dgm:t>
        <a:bodyPr/>
        <a:lstStyle/>
        <a:p>
          <a:endParaRPr lang="en-US"/>
        </a:p>
      </dgm:t>
    </dgm:pt>
    <dgm:pt modelId="{0023678C-AB28-47E2-96B8-E837C8A3BEB9}">
      <dgm:prSet phldrT="[Text]" custT="1"/>
      <dgm:spPr/>
      <dgm:t>
        <a:bodyPr/>
        <a:lstStyle/>
        <a:p>
          <a:r>
            <a:rPr lang="en-US" sz="2000" u="sng" dirty="0" smtClean="0"/>
            <a:t>Units</a:t>
          </a:r>
          <a:r>
            <a:rPr lang="en-US" sz="2000" dirty="0" smtClean="0"/>
            <a:t>: Amperes (A)</a:t>
          </a:r>
          <a:endParaRPr lang="en-US" sz="2000" dirty="0"/>
        </a:p>
      </dgm:t>
    </dgm:pt>
    <dgm:pt modelId="{B8B5FECF-AE7C-47D1-8A3F-CF5E379B65C2}" type="parTrans" cxnId="{D9035AC1-F055-46F8-9ADF-34E80886C9E7}">
      <dgm:prSet/>
      <dgm:spPr/>
      <dgm:t>
        <a:bodyPr/>
        <a:lstStyle/>
        <a:p>
          <a:endParaRPr lang="en-US"/>
        </a:p>
      </dgm:t>
    </dgm:pt>
    <dgm:pt modelId="{AF60EA81-DA4D-4E33-B51B-FE919DF27B61}" type="sibTrans" cxnId="{D9035AC1-F055-46F8-9ADF-34E80886C9E7}">
      <dgm:prSet/>
      <dgm:spPr/>
      <dgm:t>
        <a:bodyPr/>
        <a:lstStyle/>
        <a:p>
          <a:endParaRPr lang="en-US"/>
        </a:p>
      </dgm:t>
    </dgm:pt>
    <dgm:pt modelId="{62340E1E-E03F-470C-8087-574A17257A16}">
      <dgm:prSet phldrT="[Text]"/>
      <dgm:spPr/>
      <dgm:t>
        <a:bodyPr/>
        <a:lstStyle/>
        <a:p>
          <a:r>
            <a:rPr lang="en-US" dirty="0" smtClean="0"/>
            <a:t>Resistance</a:t>
          </a:r>
        </a:p>
        <a:p>
          <a:r>
            <a:rPr lang="en-US" dirty="0" smtClean="0"/>
            <a:t>R</a:t>
          </a:r>
          <a:endParaRPr lang="en-US" dirty="0"/>
        </a:p>
      </dgm:t>
    </dgm:pt>
    <dgm:pt modelId="{2CBA428E-B69A-4634-945D-73110B7D5116}" type="parTrans" cxnId="{C063CA6D-336B-4921-8949-F8AD4DC7AEC6}">
      <dgm:prSet/>
      <dgm:spPr/>
      <dgm:t>
        <a:bodyPr/>
        <a:lstStyle/>
        <a:p>
          <a:endParaRPr lang="en-US"/>
        </a:p>
      </dgm:t>
    </dgm:pt>
    <dgm:pt modelId="{55EF48B0-5C51-408F-8493-1A318290E7AB}" type="sibTrans" cxnId="{C063CA6D-336B-4921-8949-F8AD4DC7AEC6}">
      <dgm:prSet/>
      <dgm:spPr/>
      <dgm:t>
        <a:bodyPr/>
        <a:lstStyle/>
        <a:p>
          <a:endParaRPr lang="en-US"/>
        </a:p>
      </dgm:t>
    </dgm:pt>
    <dgm:pt modelId="{B0079B8D-FB8C-4D46-9D52-C68A265FAB05}">
      <dgm:prSet/>
      <dgm:spPr/>
      <dgm:t>
        <a:bodyPr/>
        <a:lstStyle/>
        <a:p>
          <a:r>
            <a:rPr lang="en-US" dirty="0" smtClean="0"/>
            <a:t>Opposition to charge flow.</a:t>
          </a:r>
          <a:endParaRPr lang="en-US" dirty="0"/>
        </a:p>
      </dgm:t>
    </dgm:pt>
    <dgm:pt modelId="{F4C97691-F1DD-42E9-BF23-1B505348ADCF}" type="parTrans" cxnId="{A24BCEFA-A0D1-4562-A10C-1BBA16298381}">
      <dgm:prSet/>
      <dgm:spPr/>
      <dgm:t>
        <a:bodyPr/>
        <a:lstStyle/>
        <a:p>
          <a:endParaRPr lang="en-US"/>
        </a:p>
      </dgm:t>
    </dgm:pt>
    <dgm:pt modelId="{3E0FABB0-2D06-4451-ACC2-A504F890B86F}" type="sibTrans" cxnId="{A24BCEFA-A0D1-4562-A10C-1BBA16298381}">
      <dgm:prSet/>
      <dgm:spPr/>
      <dgm:t>
        <a:bodyPr/>
        <a:lstStyle/>
        <a:p>
          <a:endParaRPr lang="en-US"/>
        </a:p>
      </dgm:t>
    </dgm:pt>
    <dgm:pt modelId="{3E68F2BF-A1FD-42F4-9F76-23A86889B88A}">
      <dgm:prSet/>
      <dgm:spPr/>
      <dgm:t>
        <a:bodyPr/>
        <a:lstStyle/>
        <a:p>
          <a:r>
            <a:rPr lang="en-US" u="sng" dirty="0" smtClean="0"/>
            <a:t>Units</a:t>
          </a:r>
          <a:r>
            <a:rPr lang="en-US" dirty="0" smtClean="0"/>
            <a:t>: Ohms (</a:t>
          </a:r>
          <a:r>
            <a:rPr lang="el-GR" dirty="0" smtClean="0"/>
            <a:t>Ω</a:t>
          </a:r>
          <a:r>
            <a:rPr lang="en-US" dirty="0" smtClean="0"/>
            <a:t>)</a:t>
          </a:r>
          <a:endParaRPr lang="en-US" dirty="0"/>
        </a:p>
      </dgm:t>
    </dgm:pt>
    <dgm:pt modelId="{A6555408-AC16-4C29-B0D1-C7FCD533A2FD}" type="parTrans" cxnId="{19E694FF-50A1-49F7-AEA9-9D970C2517AE}">
      <dgm:prSet/>
      <dgm:spPr/>
      <dgm:t>
        <a:bodyPr/>
        <a:lstStyle/>
        <a:p>
          <a:endParaRPr lang="en-US"/>
        </a:p>
      </dgm:t>
    </dgm:pt>
    <dgm:pt modelId="{BA28429C-5246-4403-8B81-3BE71AC4ACD5}" type="sibTrans" cxnId="{19E694FF-50A1-49F7-AEA9-9D970C2517AE}">
      <dgm:prSet/>
      <dgm:spPr/>
      <dgm:t>
        <a:bodyPr/>
        <a:lstStyle/>
        <a:p>
          <a:endParaRPr lang="en-US"/>
        </a:p>
      </dgm:t>
    </dgm:pt>
    <dgm:pt modelId="{2EE324DE-9E91-4B42-8697-06B44F6CA9A3}">
      <dgm:prSet/>
      <dgm:spPr/>
      <dgm:t>
        <a:bodyPr/>
        <a:lstStyle/>
        <a:p>
          <a:endParaRPr lang="en-US" dirty="0"/>
        </a:p>
      </dgm:t>
    </dgm:pt>
    <dgm:pt modelId="{742C3C67-88EF-4DEF-AC3D-AA46A6EE87BC}" type="parTrans" cxnId="{EBE13BEB-2442-449D-87CA-8A395EE74FFD}">
      <dgm:prSet/>
      <dgm:spPr/>
      <dgm:t>
        <a:bodyPr/>
        <a:lstStyle/>
        <a:p>
          <a:endParaRPr lang="en-US"/>
        </a:p>
      </dgm:t>
    </dgm:pt>
    <dgm:pt modelId="{12734D3F-15A3-417B-8D1F-33F990EE5336}" type="sibTrans" cxnId="{EBE13BEB-2442-449D-87CA-8A395EE74FFD}">
      <dgm:prSet/>
      <dgm:spPr/>
      <dgm:t>
        <a:bodyPr/>
        <a:lstStyle/>
        <a:p>
          <a:endParaRPr lang="en-US"/>
        </a:p>
      </dgm:t>
    </dgm:pt>
    <dgm:pt modelId="{04D22070-EBF8-439E-9988-4E16453B783F}">
      <dgm:prSet phldrT="[Text]" custT="1"/>
      <dgm:spPr/>
      <dgm:t>
        <a:bodyPr/>
        <a:lstStyle/>
        <a:p>
          <a:r>
            <a:rPr lang="en-US" sz="2000" i="0" u="sng" dirty="0" smtClean="0"/>
            <a:t>Units</a:t>
          </a:r>
          <a:r>
            <a:rPr lang="en-US" sz="2000" dirty="0" smtClean="0"/>
            <a:t>: Volts (V)</a:t>
          </a:r>
          <a:endParaRPr lang="en-US" sz="2000" dirty="0"/>
        </a:p>
      </dgm:t>
    </dgm:pt>
    <dgm:pt modelId="{2CAF0C30-8B76-448D-A0D7-649F7CF21253}" type="sibTrans" cxnId="{434CFF2C-E909-4F9D-9C6C-7692563364C6}">
      <dgm:prSet/>
      <dgm:spPr/>
      <dgm:t>
        <a:bodyPr/>
        <a:lstStyle/>
        <a:p>
          <a:endParaRPr lang="en-US"/>
        </a:p>
      </dgm:t>
    </dgm:pt>
    <dgm:pt modelId="{F2BCD9A0-C96E-409D-A5B5-62DA03D35362}" type="parTrans" cxnId="{434CFF2C-E909-4F9D-9C6C-7692563364C6}">
      <dgm:prSet/>
      <dgm:spPr/>
      <dgm:t>
        <a:bodyPr/>
        <a:lstStyle/>
        <a:p>
          <a:endParaRPr lang="en-US"/>
        </a:p>
      </dgm:t>
    </dgm:pt>
    <dgm:pt modelId="{B53684FF-9CCA-41C5-9CC7-A87AAA7BC339}" type="pres">
      <dgm:prSet presAssocID="{0C6549CC-C96F-41AE-8147-866F8C41123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F0D36EA-C9A8-4606-B1D6-1A44D3175A9F}" type="pres">
      <dgm:prSet presAssocID="{500A78EC-68A5-4D60-949E-41CE28AA091B}" presName="composite" presStyleCnt="0"/>
      <dgm:spPr/>
      <dgm:t>
        <a:bodyPr/>
        <a:lstStyle/>
        <a:p>
          <a:endParaRPr lang="en-US"/>
        </a:p>
      </dgm:t>
    </dgm:pt>
    <dgm:pt modelId="{A56E2A91-FA46-4E4F-AED9-A756D3F633A2}" type="pres">
      <dgm:prSet presAssocID="{500A78EC-68A5-4D60-949E-41CE28AA091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50A4EB-D46C-4DA6-AC3F-7A494ED5B365}" type="pres">
      <dgm:prSet presAssocID="{500A78EC-68A5-4D60-949E-41CE28AA091B}" presName="desTx" presStyleLbl="alignAccFollowNode1" presStyleIdx="0" presStyleCnt="3" custLinFactNeighborX="-12976" custLinFactNeighborY="-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5DC48B-89DE-4022-99BE-8015463407CF}" type="pres">
      <dgm:prSet presAssocID="{688D46C8-E595-4E81-A841-D6AB6EFE9B78}" presName="space" presStyleCnt="0"/>
      <dgm:spPr/>
      <dgm:t>
        <a:bodyPr/>
        <a:lstStyle/>
        <a:p>
          <a:endParaRPr lang="en-US"/>
        </a:p>
      </dgm:t>
    </dgm:pt>
    <dgm:pt modelId="{15C2848F-B77A-471E-916C-A85C911FAB6E}" type="pres">
      <dgm:prSet presAssocID="{AD0DA3FC-F3B0-4640-9D2E-C8F20935D805}" presName="composite" presStyleCnt="0"/>
      <dgm:spPr/>
      <dgm:t>
        <a:bodyPr/>
        <a:lstStyle/>
        <a:p>
          <a:endParaRPr lang="en-US"/>
        </a:p>
      </dgm:t>
    </dgm:pt>
    <dgm:pt modelId="{57046A06-D580-4ABC-B2DF-932E4CE8396B}" type="pres">
      <dgm:prSet presAssocID="{AD0DA3FC-F3B0-4640-9D2E-C8F20935D805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D321E1-CE67-40E6-8335-47A968155B16}" type="pres">
      <dgm:prSet presAssocID="{AD0DA3FC-F3B0-4640-9D2E-C8F20935D805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C7FA43-E7D7-484B-82A0-5518DF646CCB}" type="pres">
      <dgm:prSet presAssocID="{A0581D2A-4FA7-4D72-8DE6-3DE6FE9A2A97}" presName="space" presStyleCnt="0"/>
      <dgm:spPr/>
      <dgm:t>
        <a:bodyPr/>
        <a:lstStyle/>
        <a:p>
          <a:endParaRPr lang="en-US"/>
        </a:p>
      </dgm:t>
    </dgm:pt>
    <dgm:pt modelId="{8B974E86-5AE0-4893-A35D-18D32595B32A}" type="pres">
      <dgm:prSet presAssocID="{62340E1E-E03F-470C-8087-574A17257A16}" presName="composite" presStyleCnt="0"/>
      <dgm:spPr/>
      <dgm:t>
        <a:bodyPr/>
        <a:lstStyle/>
        <a:p>
          <a:endParaRPr lang="en-US"/>
        </a:p>
      </dgm:t>
    </dgm:pt>
    <dgm:pt modelId="{E6696E2D-DC83-4D82-9BF4-D67F0C1DCEAF}" type="pres">
      <dgm:prSet presAssocID="{62340E1E-E03F-470C-8087-574A17257A16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BD167A-5449-48CC-B859-F7724579415E}" type="pres">
      <dgm:prSet presAssocID="{62340E1E-E03F-470C-8087-574A17257A16}" presName="desTx" presStyleLbl="alignAccFollowNode1" presStyleIdx="2" presStyleCnt="3" custLinFactNeighborX="-662" custLinFactNeighborY="21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70F5ACC-5314-472B-9995-1712810AC40B}" type="presOf" srcId="{7A3B381A-BB9F-49DB-8132-24A8F0503DDE}" destId="{C950A4EB-D46C-4DA6-AC3F-7A494ED5B365}" srcOrd="0" destOrd="0" presId="urn:microsoft.com/office/officeart/2005/8/layout/hList1"/>
    <dgm:cxn modelId="{7A559270-6407-47A7-92DF-3A0C588A5883}" type="presOf" srcId="{0C6549CC-C96F-41AE-8147-866F8C41123D}" destId="{B53684FF-9CCA-41C5-9CC7-A87AAA7BC339}" srcOrd="0" destOrd="0" presId="urn:microsoft.com/office/officeart/2005/8/layout/hList1"/>
    <dgm:cxn modelId="{A24BCEFA-A0D1-4562-A10C-1BBA16298381}" srcId="{62340E1E-E03F-470C-8087-574A17257A16}" destId="{B0079B8D-FB8C-4D46-9D52-C68A265FAB05}" srcOrd="0" destOrd="0" parTransId="{F4C97691-F1DD-42E9-BF23-1B505348ADCF}" sibTransId="{3E0FABB0-2D06-4451-ACC2-A504F890B86F}"/>
    <dgm:cxn modelId="{9DDDBE9D-8E48-4EB6-82E8-63579E35A77D}" srcId="{0C6549CC-C96F-41AE-8147-866F8C41123D}" destId="{AD0DA3FC-F3B0-4640-9D2E-C8F20935D805}" srcOrd="1" destOrd="0" parTransId="{3DB6CA79-D0BD-47BD-BDA8-9F6251C63DF8}" sibTransId="{A0581D2A-4FA7-4D72-8DE6-3DE6FE9A2A97}"/>
    <dgm:cxn modelId="{D9035AC1-F055-46F8-9ADF-34E80886C9E7}" srcId="{AD0DA3FC-F3B0-4640-9D2E-C8F20935D805}" destId="{0023678C-AB28-47E2-96B8-E837C8A3BEB9}" srcOrd="1" destOrd="0" parTransId="{B8B5FECF-AE7C-47D1-8A3F-CF5E379B65C2}" sibTransId="{AF60EA81-DA4D-4E33-B51B-FE919DF27B61}"/>
    <dgm:cxn modelId="{C06983BA-26CC-4B28-A45F-C74F999FD28F}" type="presOf" srcId="{AD0DA3FC-F3B0-4640-9D2E-C8F20935D805}" destId="{57046A06-D580-4ABC-B2DF-932E4CE8396B}" srcOrd="0" destOrd="0" presId="urn:microsoft.com/office/officeart/2005/8/layout/hList1"/>
    <dgm:cxn modelId="{00FCD57A-041B-4804-85E5-816704A31521}" srcId="{0C6549CC-C96F-41AE-8147-866F8C41123D}" destId="{500A78EC-68A5-4D60-949E-41CE28AA091B}" srcOrd="0" destOrd="0" parTransId="{9AD4ABD7-F833-4889-A324-A4A8825F7044}" sibTransId="{688D46C8-E595-4E81-A841-D6AB6EFE9B78}"/>
    <dgm:cxn modelId="{C6E34B1A-612D-468A-91CE-12827CDEE26B}" type="presOf" srcId="{62340E1E-E03F-470C-8087-574A17257A16}" destId="{E6696E2D-DC83-4D82-9BF4-D67F0C1DCEAF}" srcOrd="0" destOrd="0" presId="urn:microsoft.com/office/officeart/2005/8/layout/hList1"/>
    <dgm:cxn modelId="{8A36F10B-D076-49DF-80D8-0354E92D0E75}" srcId="{AD0DA3FC-F3B0-4640-9D2E-C8F20935D805}" destId="{93016A74-0022-42D5-B11F-6357F0A70336}" srcOrd="0" destOrd="0" parTransId="{990A1EEF-0A17-46BF-9E1E-2DBB9F58ABF0}" sibTransId="{43F85B2C-8A71-44DE-A174-5FF35B052017}"/>
    <dgm:cxn modelId="{06DA7EDC-6670-4D21-AD36-80A949F0E25D}" type="presOf" srcId="{04D22070-EBF8-439E-9988-4E16453B783F}" destId="{C950A4EB-D46C-4DA6-AC3F-7A494ED5B365}" srcOrd="0" destOrd="1" presId="urn:microsoft.com/office/officeart/2005/8/layout/hList1"/>
    <dgm:cxn modelId="{0D38A40D-ABB4-4067-AF5E-A0221054385F}" type="presOf" srcId="{0023678C-AB28-47E2-96B8-E837C8A3BEB9}" destId="{84D321E1-CE67-40E6-8335-47A968155B16}" srcOrd="0" destOrd="1" presId="urn:microsoft.com/office/officeart/2005/8/layout/hList1"/>
    <dgm:cxn modelId="{6AFB4631-7A23-49B6-BD14-AB6B8D60477C}" srcId="{500A78EC-68A5-4D60-949E-41CE28AA091B}" destId="{7A3B381A-BB9F-49DB-8132-24A8F0503DDE}" srcOrd="0" destOrd="0" parTransId="{7C038E33-1A10-43FB-B304-72F1011179CF}" sibTransId="{ECA6DFA5-CB40-4688-A46C-9C5A810036BF}"/>
    <dgm:cxn modelId="{B98B7743-BF99-47DE-AA5B-04AFD2CDC2CC}" type="presOf" srcId="{2EE324DE-9E91-4B42-8697-06B44F6CA9A3}" destId="{AABD167A-5449-48CC-B859-F7724579415E}" srcOrd="0" destOrd="2" presId="urn:microsoft.com/office/officeart/2005/8/layout/hList1"/>
    <dgm:cxn modelId="{C063CA6D-336B-4921-8949-F8AD4DC7AEC6}" srcId="{0C6549CC-C96F-41AE-8147-866F8C41123D}" destId="{62340E1E-E03F-470C-8087-574A17257A16}" srcOrd="2" destOrd="0" parTransId="{2CBA428E-B69A-4634-945D-73110B7D5116}" sibTransId="{55EF48B0-5C51-408F-8493-1A318290E7AB}"/>
    <dgm:cxn modelId="{4C812CA8-7150-4B03-9FD1-DE642E33CB5A}" type="presOf" srcId="{B0079B8D-FB8C-4D46-9D52-C68A265FAB05}" destId="{AABD167A-5449-48CC-B859-F7724579415E}" srcOrd="0" destOrd="0" presId="urn:microsoft.com/office/officeart/2005/8/layout/hList1"/>
    <dgm:cxn modelId="{434CFF2C-E909-4F9D-9C6C-7692563364C6}" srcId="{500A78EC-68A5-4D60-949E-41CE28AA091B}" destId="{04D22070-EBF8-439E-9988-4E16453B783F}" srcOrd="1" destOrd="0" parTransId="{F2BCD9A0-C96E-409D-A5B5-62DA03D35362}" sibTransId="{2CAF0C30-8B76-448D-A0D7-649F7CF21253}"/>
    <dgm:cxn modelId="{19E694FF-50A1-49F7-AEA9-9D970C2517AE}" srcId="{62340E1E-E03F-470C-8087-574A17257A16}" destId="{3E68F2BF-A1FD-42F4-9F76-23A86889B88A}" srcOrd="1" destOrd="0" parTransId="{A6555408-AC16-4C29-B0D1-C7FCD533A2FD}" sibTransId="{BA28429C-5246-4403-8B81-3BE71AC4ACD5}"/>
    <dgm:cxn modelId="{64AC6B69-C3B4-4704-B708-DA90AF81D552}" type="presOf" srcId="{3E68F2BF-A1FD-42F4-9F76-23A86889B88A}" destId="{AABD167A-5449-48CC-B859-F7724579415E}" srcOrd="0" destOrd="1" presId="urn:microsoft.com/office/officeart/2005/8/layout/hList1"/>
    <dgm:cxn modelId="{51414A10-6485-4EE6-B427-C27B72B9688C}" type="presOf" srcId="{500A78EC-68A5-4D60-949E-41CE28AA091B}" destId="{A56E2A91-FA46-4E4F-AED9-A756D3F633A2}" srcOrd="0" destOrd="0" presId="urn:microsoft.com/office/officeart/2005/8/layout/hList1"/>
    <dgm:cxn modelId="{EBE13BEB-2442-449D-87CA-8A395EE74FFD}" srcId="{62340E1E-E03F-470C-8087-574A17257A16}" destId="{2EE324DE-9E91-4B42-8697-06B44F6CA9A3}" srcOrd="2" destOrd="0" parTransId="{742C3C67-88EF-4DEF-AC3D-AA46A6EE87BC}" sibTransId="{12734D3F-15A3-417B-8D1F-33F990EE5336}"/>
    <dgm:cxn modelId="{BC0D10C0-AD34-48CF-88E5-80A92FA8686E}" type="presOf" srcId="{93016A74-0022-42D5-B11F-6357F0A70336}" destId="{84D321E1-CE67-40E6-8335-47A968155B16}" srcOrd="0" destOrd="0" presId="urn:microsoft.com/office/officeart/2005/8/layout/hList1"/>
    <dgm:cxn modelId="{EDE02830-03CE-43D4-97B9-564AACC7B773}" type="presParOf" srcId="{B53684FF-9CCA-41C5-9CC7-A87AAA7BC339}" destId="{2F0D36EA-C9A8-4606-B1D6-1A44D3175A9F}" srcOrd="0" destOrd="0" presId="urn:microsoft.com/office/officeart/2005/8/layout/hList1"/>
    <dgm:cxn modelId="{16FF2F0F-7A6A-4395-BF53-B2C88E754AF0}" type="presParOf" srcId="{2F0D36EA-C9A8-4606-B1D6-1A44D3175A9F}" destId="{A56E2A91-FA46-4E4F-AED9-A756D3F633A2}" srcOrd="0" destOrd="0" presId="urn:microsoft.com/office/officeart/2005/8/layout/hList1"/>
    <dgm:cxn modelId="{4118ED0E-4B23-4479-A52C-298954EA0B08}" type="presParOf" srcId="{2F0D36EA-C9A8-4606-B1D6-1A44D3175A9F}" destId="{C950A4EB-D46C-4DA6-AC3F-7A494ED5B365}" srcOrd="1" destOrd="0" presId="urn:microsoft.com/office/officeart/2005/8/layout/hList1"/>
    <dgm:cxn modelId="{827787E2-5D05-49B5-AE9B-F1C3805D2C64}" type="presParOf" srcId="{B53684FF-9CCA-41C5-9CC7-A87AAA7BC339}" destId="{0D5DC48B-89DE-4022-99BE-8015463407CF}" srcOrd="1" destOrd="0" presId="urn:microsoft.com/office/officeart/2005/8/layout/hList1"/>
    <dgm:cxn modelId="{CD5238B6-6838-45E1-9796-C7847B840B43}" type="presParOf" srcId="{B53684FF-9CCA-41C5-9CC7-A87AAA7BC339}" destId="{15C2848F-B77A-471E-916C-A85C911FAB6E}" srcOrd="2" destOrd="0" presId="urn:microsoft.com/office/officeart/2005/8/layout/hList1"/>
    <dgm:cxn modelId="{3BE0E7E9-87E1-4123-AC72-CFEFCDB84C57}" type="presParOf" srcId="{15C2848F-B77A-471E-916C-A85C911FAB6E}" destId="{57046A06-D580-4ABC-B2DF-932E4CE8396B}" srcOrd="0" destOrd="0" presId="urn:microsoft.com/office/officeart/2005/8/layout/hList1"/>
    <dgm:cxn modelId="{586B82A2-F9AA-4CC4-A356-EB98BAAD1B7A}" type="presParOf" srcId="{15C2848F-B77A-471E-916C-A85C911FAB6E}" destId="{84D321E1-CE67-40E6-8335-47A968155B16}" srcOrd="1" destOrd="0" presId="urn:microsoft.com/office/officeart/2005/8/layout/hList1"/>
    <dgm:cxn modelId="{F9E04E82-286D-4E15-9FF2-52E840E2EA54}" type="presParOf" srcId="{B53684FF-9CCA-41C5-9CC7-A87AAA7BC339}" destId="{88C7FA43-E7D7-484B-82A0-5518DF646CCB}" srcOrd="3" destOrd="0" presId="urn:microsoft.com/office/officeart/2005/8/layout/hList1"/>
    <dgm:cxn modelId="{C2A1AB23-D15D-4142-A625-8B96E31EEA25}" type="presParOf" srcId="{B53684FF-9CCA-41C5-9CC7-A87AAA7BC339}" destId="{8B974E86-5AE0-4893-A35D-18D32595B32A}" srcOrd="4" destOrd="0" presId="urn:microsoft.com/office/officeart/2005/8/layout/hList1"/>
    <dgm:cxn modelId="{295B950B-59DF-439D-B43F-4B41891E6F1F}" type="presParOf" srcId="{8B974E86-5AE0-4893-A35D-18D32595B32A}" destId="{E6696E2D-DC83-4D82-9BF4-D67F0C1DCEAF}" srcOrd="0" destOrd="0" presId="urn:microsoft.com/office/officeart/2005/8/layout/hList1"/>
    <dgm:cxn modelId="{45267152-ACBB-4877-946F-9576E96C75EC}" type="presParOf" srcId="{8B974E86-5AE0-4893-A35D-18D32595B32A}" destId="{AABD167A-5449-48CC-B859-F7724579415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303E0D3-BA5B-4D2A-85E7-845420D43071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</dgm:pt>
    <dgm:pt modelId="{80CB15F3-C0F3-4844-A117-76BC4D523BBA}">
      <dgm:prSet phldrT="[Text]"/>
      <dgm:spPr/>
      <dgm:t>
        <a:bodyPr/>
        <a:lstStyle/>
        <a:p>
          <a:r>
            <a:rPr lang="en-US" dirty="0" err="1" smtClean="0"/>
            <a:t>digitalWrite</a:t>
          </a:r>
          <a:r>
            <a:rPr lang="en-US" dirty="0" smtClean="0"/>
            <a:t>()</a:t>
          </a:r>
          <a:endParaRPr lang="en-US" dirty="0"/>
        </a:p>
      </dgm:t>
    </dgm:pt>
    <dgm:pt modelId="{1E2A9D57-DE67-4B8F-89F2-E095A49B654D}" type="parTrans" cxnId="{52099BF7-FC6F-41B2-A1C9-7781D5266225}">
      <dgm:prSet/>
      <dgm:spPr/>
      <dgm:t>
        <a:bodyPr/>
        <a:lstStyle/>
        <a:p>
          <a:endParaRPr lang="en-US"/>
        </a:p>
      </dgm:t>
    </dgm:pt>
    <dgm:pt modelId="{40A5D76D-CD6C-4CC9-8536-9C203E214E2B}" type="sibTrans" cxnId="{52099BF7-FC6F-41B2-A1C9-7781D5266225}">
      <dgm:prSet/>
      <dgm:spPr/>
      <dgm:t>
        <a:bodyPr/>
        <a:lstStyle/>
        <a:p>
          <a:endParaRPr lang="en-US"/>
        </a:p>
      </dgm:t>
    </dgm:pt>
    <dgm:pt modelId="{1ED90507-0191-4AF9-8C29-F2AFF94DD596}">
      <dgm:prSet phldrT="[Text]"/>
      <dgm:spPr/>
      <dgm:t>
        <a:bodyPr/>
        <a:lstStyle/>
        <a:p>
          <a:r>
            <a:rPr lang="en-US" dirty="0" err="1" smtClean="0"/>
            <a:t>analogWrite</a:t>
          </a:r>
          <a:r>
            <a:rPr lang="en-US" dirty="0" smtClean="0"/>
            <a:t>()</a:t>
          </a:r>
          <a:endParaRPr lang="en-US" dirty="0"/>
        </a:p>
      </dgm:t>
    </dgm:pt>
    <dgm:pt modelId="{8005C636-ABBA-44BE-B671-B93E5CA94C01}" type="parTrans" cxnId="{EB018957-DF9C-432C-97D5-B693C45257E9}">
      <dgm:prSet/>
      <dgm:spPr/>
      <dgm:t>
        <a:bodyPr/>
        <a:lstStyle/>
        <a:p>
          <a:endParaRPr lang="en-US"/>
        </a:p>
      </dgm:t>
    </dgm:pt>
    <dgm:pt modelId="{937392D9-0825-400F-A264-5FFB2A9E066C}" type="sibTrans" cxnId="{EB018957-DF9C-432C-97D5-B693C45257E9}">
      <dgm:prSet/>
      <dgm:spPr/>
      <dgm:t>
        <a:bodyPr/>
        <a:lstStyle/>
        <a:p>
          <a:endParaRPr lang="en-US"/>
        </a:p>
      </dgm:t>
    </dgm:pt>
    <dgm:pt modelId="{6C4A0894-1759-46DF-8422-60A673C00517}">
      <dgm:prSet phldrT="[Text]"/>
      <dgm:spPr/>
      <dgm:t>
        <a:bodyPr/>
        <a:lstStyle/>
        <a:p>
          <a:r>
            <a:rPr lang="en-US" dirty="0" err="1" smtClean="0"/>
            <a:t>digitalRead</a:t>
          </a:r>
          <a:r>
            <a:rPr lang="en-US" dirty="0" smtClean="0"/>
            <a:t>()</a:t>
          </a:r>
          <a:endParaRPr lang="en-US" dirty="0"/>
        </a:p>
      </dgm:t>
    </dgm:pt>
    <dgm:pt modelId="{6E0556F9-FB3B-42B4-9038-0C386EB924CA}" type="parTrans" cxnId="{B926123C-1B3E-4B35-80BD-6504A88E8A19}">
      <dgm:prSet/>
      <dgm:spPr/>
      <dgm:t>
        <a:bodyPr/>
        <a:lstStyle/>
        <a:p>
          <a:endParaRPr lang="en-US"/>
        </a:p>
      </dgm:t>
    </dgm:pt>
    <dgm:pt modelId="{5B7E479A-DF66-4F5D-9A30-975C5B11B67E}" type="sibTrans" cxnId="{B926123C-1B3E-4B35-80BD-6504A88E8A19}">
      <dgm:prSet/>
      <dgm:spPr/>
      <dgm:t>
        <a:bodyPr/>
        <a:lstStyle/>
        <a:p>
          <a:endParaRPr lang="en-US"/>
        </a:p>
      </dgm:t>
    </dgm:pt>
    <dgm:pt modelId="{F4C798C8-463E-425C-A587-EF6712209509}">
      <dgm:prSet/>
      <dgm:spPr/>
      <dgm:t>
        <a:bodyPr/>
        <a:lstStyle/>
        <a:p>
          <a:r>
            <a:rPr lang="en-US" dirty="0" smtClean="0"/>
            <a:t>if() statements / Boolean</a:t>
          </a:r>
          <a:endParaRPr lang="en-US" dirty="0"/>
        </a:p>
      </dgm:t>
    </dgm:pt>
    <dgm:pt modelId="{809600E0-F27D-4163-9E98-20342D32976F}" type="parTrans" cxnId="{150A4784-BD42-4BC4-BE54-B9422D5F51F3}">
      <dgm:prSet/>
      <dgm:spPr/>
      <dgm:t>
        <a:bodyPr/>
        <a:lstStyle/>
        <a:p>
          <a:endParaRPr lang="en-US"/>
        </a:p>
      </dgm:t>
    </dgm:pt>
    <dgm:pt modelId="{2E42A86F-748C-400B-B112-93A886867C94}" type="sibTrans" cxnId="{150A4784-BD42-4BC4-BE54-B9422D5F51F3}">
      <dgm:prSet/>
      <dgm:spPr/>
      <dgm:t>
        <a:bodyPr/>
        <a:lstStyle/>
        <a:p>
          <a:endParaRPr lang="en-US"/>
        </a:p>
      </dgm:t>
    </dgm:pt>
    <dgm:pt modelId="{8CC119E0-82D3-46F1-B815-C4F28AFF6DAA}">
      <dgm:prSet/>
      <dgm:spPr/>
      <dgm:t>
        <a:bodyPr/>
        <a:lstStyle/>
        <a:p>
          <a:r>
            <a:rPr lang="en-US" dirty="0" err="1" smtClean="0"/>
            <a:t>analogRead</a:t>
          </a:r>
          <a:r>
            <a:rPr lang="en-US" dirty="0" smtClean="0"/>
            <a:t>()</a:t>
          </a:r>
          <a:endParaRPr lang="en-US" dirty="0"/>
        </a:p>
      </dgm:t>
    </dgm:pt>
    <dgm:pt modelId="{87E6DDDC-592E-4AF2-B5F6-CC5DD7B2311D}" type="parTrans" cxnId="{AE50FCED-B9DA-4212-ACC5-6651E2FE0448}">
      <dgm:prSet/>
      <dgm:spPr/>
      <dgm:t>
        <a:bodyPr/>
        <a:lstStyle/>
        <a:p>
          <a:endParaRPr lang="en-US"/>
        </a:p>
      </dgm:t>
    </dgm:pt>
    <dgm:pt modelId="{8FF603E8-CB79-4BCE-AEB4-FC6E9C340D82}" type="sibTrans" cxnId="{AE50FCED-B9DA-4212-ACC5-6651E2FE0448}">
      <dgm:prSet/>
      <dgm:spPr/>
      <dgm:t>
        <a:bodyPr/>
        <a:lstStyle/>
        <a:p>
          <a:endParaRPr lang="en-US"/>
        </a:p>
      </dgm:t>
    </dgm:pt>
    <dgm:pt modelId="{23D752AD-6A89-4C9D-B760-25E48D0C6428}">
      <dgm:prSet/>
      <dgm:spPr/>
      <dgm:t>
        <a:bodyPr/>
        <a:lstStyle/>
        <a:p>
          <a:r>
            <a:rPr lang="en-US" dirty="0" smtClean="0"/>
            <a:t>Serial communication</a:t>
          </a:r>
          <a:endParaRPr lang="en-US" dirty="0"/>
        </a:p>
      </dgm:t>
    </dgm:pt>
    <dgm:pt modelId="{620C2AEA-C924-4C94-9ECE-E2C87CCCB4F4}" type="parTrans" cxnId="{9E1F8859-A2BC-4CFE-9669-402E8F8B0F59}">
      <dgm:prSet/>
      <dgm:spPr/>
      <dgm:t>
        <a:bodyPr/>
        <a:lstStyle/>
        <a:p>
          <a:endParaRPr lang="en-US"/>
        </a:p>
      </dgm:t>
    </dgm:pt>
    <dgm:pt modelId="{AB8AFBB1-9A42-448A-AA99-D63EFB16C7B8}" type="sibTrans" cxnId="{9E1F8859-A2BC-4CFE-9669-402E8F8B0F59}">
      <dgm:prSet/>
      <dgm:spPr/>
      <dgm:t>
        <a:bodyPr/>
        <a:lstStyle/>
        <a:p>
          <a:endParaRPr lang="en-US"/>
        </a:p>
      </dgm:t>
    </dgm:pt>
    <dgm:pt modelId="{ADA649B9-24E9-4E79-97D6-D675E6F75EBC}" type="pres">
      <dgm:prSet presAssocID="{6303E0D3-BA5B-4D2A-85E7-845420D43071}" presName="linearFlow" presStyleCnt="0">
        <dgm:presLayoutVars>
          <dgm:dir/>
          <dgm:resizeHandles val="exact"/>
        </dgm:presLayoutVars>
      </dgm:prSet>
      <dgm:spPr/>
    </dgm:pt>
    <dgm:pt modelId="{424D1419-8706-4C38-8172-EA4E0BADF0E8}" type="pres">
      <dgm:prSet presAssocID="{80CB15F3-C0F3-4844-A117-76BC4D523BBA}" presName="composite" presStyleCnt="0"/>
      <dgm:spPr/>
    </dgm:pt>
    <dgm:pt modelId="{DE615931-E18A-4B46-9997-62E2D6484113}" type="pres">
      <dgm:prSet presAssocID="{80CB15F3-C0F3-4844-A117-76BC4D523BBA}" presName="imgShp" presStyleLbl="fgImgPlace1" presStyleIdx="0" presStyleCnt="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786BED2F-0D90-4668-9177-A98D89BC1665}" type="pres">
      <dgm:prSet presAssocID="{80CB15F3-C0F3-4844-A117-76BC4D523BBA}" presName="txShp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AEEE49-FF63-4DE1-BEAC-C958B12ACD2A}" type="pres">
      <dgm:prSet presAssocID="{40A5D76D-CD6C-4CC9-8536-9C203E214E2B}" presName="spacing" presStyleCnt="0"/>
      <dgm:spPr/>
    </dgm:pt>
    <dgm:pt modelId="{28194AA5-B75C-4D33-97D0-AA50BA2FC932}" type="pres">
      <dgm:prSet presAssocID="{1ED90507-0191-4AF9-8C29-F2AFF94DD596}" presName="composite" presStyleCnt="0"/>
      <dgm:spPr/>
    </dgm:pt>
    <dgm:pt modelId="{4CFA63DD-9ECD-475A-9BD5-69B0DA30921A}" type="pres">
      <dgm:prSet presAssocID="{1ED90507-0191-4AF9-8C29-F2AFF94DD596}" presName="imgShp" presStyleLbl="fgImgPlace1" presStyleIdx="1" presStyleCnt="6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0EFAEA27-0B2A-4897-BAAB-FEB424D54882}" type="pres">
      <dgm:prSet presAssocID="{1ED90507-0191-4AF9-8C29-F2AFF94DD596}" presName="tx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3FBEA2-FEDF-4434-8393-71B8841FC204}" type="pres">
      <dgm:prSet presAssocID="{937392D9-0825-400F-A264-5FFB2A9E066C}" presName="spacing" presStyleCnt="0"/>
      <dgm:spPr/>
    </dgm:pt>
    <dgm:pt modelId="{5060793E-C9EE-4830-8660-5A26BE706A0B}" type="pres">
      <dgm:prSet presAssocID="{6C4A0894-1759-46DF-8422-60A673C00517}" presName="composite" presStyleCnt="0"/>
      <dgm:spPr/>
    </dgm:pt>
    <dgm:pt modelId="{B9D5BF04-6BB3-4AEB-B353-DA8887736671}" type="pres">
      <dgm:prSet presAssocID="{6C4A0894-1759-46DF-8422-60A673C00517}" presName="imgShp" presStyleLbl="fgImgPlace1" presStyleIdx="2" presStyleCnt="6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370D1899-6786-4C48-93E8-5AEF57F7BB45}" type="pres">
      <dgm:prSet presAssocID="{6C4A0894-1759-46DF-8422-60A673C00517}" presName="tx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8E8675-2B86-4339-8075-7FE0A09C85B3}" type="pres">
      <dgm:prSet presAssocID="{5B7E479A-DF66-4F5D-9A30-975C5B11B67E}" presName="spacing" presStyleCnt="0"/>
      <dgm:spPr/>
    </dgm:pt>
    <dgm:pt modelId="{92789078-C24F-4724-BEB9-56EA3CEC160B}" type="pres">
      <dgm:prSet presAssocID="{F4C798C8-463E-425C-A587-EF6712209509}" presName="composite" presStyleCnt="0"/>
      <dgm:spPr/>
    </dgm:pt>
    <dgm:pt modelId="{BD64F537-5989-478F-87FA-B04A6079D04F}" type="pres">
      <dgm:prSet presAssocID="{F4C798C8-463E-425C-A587-EF6712209509}" presName="imgShp" presStyleLbl="fgImgPlace1" presStyleIdx="3" presStyleCnt="6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D6E91C8E-C041-4414-8DEB-CC2DC7D290F1}" type="pres">
      <dgm:prSet presAssocID="{F4C798C8-463E-425C-A587-EF6712209509}" presName="tx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7D2C97-FE6A-4786-AEE4-FEB02CD67B56}" type="pres">
      <dgm:prSet presAssocID="{2E42A86F-748C-400B-B112-93A886867C94}" presName="spacing" presStyleCnt="0"/>
      <dgm:spPr/>
    </dgm:pt>
    <dgm:pt modelId="{965FB904-C86C-40E8-91E1-5E6515467ADE}" type="pres">
      <dgm:prSet presAssocID="{8CC119E0-82D3-46F1-B815-C4F28AFF6DAA}" presName="composite" presStyleCnt="0"/>
      <dgm:spPr/>
    </dgm:pt>
    <dgm:pt modelId="{C0C6929D-467C-48A6-86F1-1D9D9B16FD72}" type="pres">
      <dgm:prSet presAssocID="{8CC119E0-82D3-46F1-B815-C4F28AFF6DAA}" presName="imgShp" presStyleLbl="fgImgPlace1" presStyleIdx="4" presStyleCnt="6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0DD91E52-9069-460A-B837-E53A7A3F9150}" type="pres">
      <dgm:prSet presAssocID="{8CC119E0-82D3-46F1-B815-C4F28AFF6DAA}" presName="tx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C6D3FE-5733-45EA-8A1A-E046A53F05C5}" type="pres">
      <dgm:prSet presAssocID="{8FF603E8-CB79-4BCE-AEB4-FC6E9C340D82}" presName="spacing" presStyleCnt="0"/>
      <dgm:spPr/>
    </dgm:pt>
    <dgm:pt modelId="{638BDF4A-9FFB-4DBD-9D2D-3185E7CEC98F}" type="pres">
      <dgm:prSet presAssocID="{23D752AD-6A89-4C9D-B760-25E48D0C6428}" presName="composite" presStyleCnt="0"/>
      <dgm:spPr/>
    </dgm:pt>
    <dgm:pt modelId="{EF3EF3FA-FEB9-4C9A-94F4-587FF70020F0}" type="pres">
      <dgm:prSet presAssocID="{23D752AD-6A89-4C9D-B760-25E48D0C6428}" presName="imgShp" presStyleLbl="fgImgPlace1" presStyleIdx="5" presStyleCnt="6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</dgm:pt>
    <dgm:pt modelId="{2DAE5E98-6C0E-440F-BF8D-944B8F37D409}" type="pres">
      <dgm:prSet presAssocID="{23D752AD-6A89-4C9D-B760-25E48D0C6428}" presName="tx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B018957-DF9C-432C-97D5-B693C45257E9}" srcId="{6303E0D3-BA5B-4D2A-85E7-845420D43071}" destId="{1ED90507-0191-4AF9-8C29-F2AFF94DD596}" srcOrd="1" destOrd="0" parTransId="{8005C636-ABBA-44BE-B671-B93E5CA94C01}" sibTransId="{937392D9-0825-400F-A264-5FFB2A9E066C}"/>
    <dgm:cxn modelId="{8CEE0F48-BDE5-47BE-9629-A84E625F0F12}" type="presOf" srcId="{8CC119E0-82D3-46F1-B815-C4F28AFF6DAA}" destId="{0DD91E52-9069-460A-B837-E53A7A3F9150}" srcOrd="0" destOrd="0" presId="urn:microsoft.com/office/officeart/2005/8/layout/vList3"/>
    <dgm:cxn modelId="{52099BF7-FC6F-41B2-A1C9-7781D5266225}" srcId="{6303E0D3-BA5B-4D2A-85E7-845420D43071}" destId="{80CB15F3-C0F3-4844-A117-76BC4D523BBA}" srcOrd="0" destOrd="0" parTransId="{1E2A9D57-DE67-4B8F-89F2-E095A49B654D}" sibTransId="{40A5D76D-CD6C-4CC9-8536-9C203E214E2B}"/>
    <dgm:cxn modelId="{A448A7A3-90E1-4795-AA88-F10329FE8193}" type="presOf" srcId="{1ED90507-0191-4AF9-8C29-F2AFF94DD596}" destId="{0EFAEA27-0B2A-4897-BAAB-FEB424D54882}" srcOrd="0" destOrd="0" presId="urn:microsoft.com/office/officeart/2005/8/layout/vList3"/>
    <dgm:cxn modelId="{9E1F8859-A2BC-4CFE-9669-402E8F8B0F59}" srcId="{6303E0D3-BA5B-4D2A-85E7-845420D43071}" destId="{23D752AD-6A89-4C9D-B760-25E48D0C6428}" srcOrd="5" destOrd="0" parTransId="{620C2AEA-C924-4C94-9ECE-E2C87CCCB4F4}" sibTransId="{AB8AFBB1-9A42-448A-AA99-D63EFB16C7B8}"/>
    <dgm:cxn modelId="{1D209340-AD92-4B6A-B6B9-8037C7D319A6}" type="presOf" srcId="{6C4A0894-1759-46DF-8422-60A673C00517}" destId="{370D1899-6786-4C48-93E8-5AEF57F7BB45}" srcOrd="0" destOrd="0" presId="urn:microsoft.com/office/officeart/2005/8/layout/vList3"/>
    <dgm:cxn modelId="{AA827FFD-C80E-4349-8B68-FBA716157FEF}" type="presOf" srcId="{23D752AD-6A89-4C9D-B760-25E48D0C6428}" destId="{2DAE5E98-6C0E-440F-BF8D-944B8F37D409}" srcOrd="0" destOrd="0" presId="urn:microsoft.com/office/officeart/2005/8/layout/vList3"/>
    <dgm:cxn modelId="{14514706-424E-4F65-9593-285F28BACEE1}" type="presOf" srcId="{6303E0D3-BA5B-4D2A-85E7-845420D43071}" destId="{ADA649B9-24E9-4E79-97D6-D675E6F75EBC}" srcOrd="0" destOrd="0" presId="urn:microsoft.com/office/officeart/2005/8/layout/vList3"/>
    <dgm:cxn modelId="{B926123C-1B3E-4B35-80BD-6504A88E8A19}" srcId="{6303E0D3-BA5B-4D2A-85E7-845420D43071}" destId="{6C4A0894-1759-46DF-8422-60A673C00517}" srcOrd="2" destOrd="0" parTransId="{6E0556F9-FB3B-42B4-9038-0C386EB924CA}" sibTransId="{5B7E479A-DF66-4F5D-9A30-975C5B11B67E}"/>
    <dgm:cxn modelId="{766FF2C7-BA83-49E4-9D1E-C4E6DA48BDC2}" type="presOf" srcId="{80CB15F3-C0F3-4844-A117-76BC4D523BBA}" destId="{786BED2F-0D90-4668-9177-A98D89BC1665}" srcOrd="0" destOrd="0" presId="urn:microsoft.com/office/officeart/2005/8/layout/vList3"/>
    <dgm:cxn modelId="{150A4784-BD42-4BC4-BE54-B9422D5F51F3}" srcId="{6303E0D3-BA5B-4D2A-85E7-845420D43071}" destId="{F4C798C8-463E-425C-A587-EF6712209509}" srcOrd="3" destOrd="0" parTransId="{809600E0-F27D-4163-9E98-20342D32976F}" sibTransId="{2E42A86F-748C-400B-B112-93A886867C94}"/>
    <dgm:cxn modelId="{AE50FCED-B9DA-4212-ACC5-6651E2FE0448}" srcId="{6303E0D3-BA5B-4D2A-85E7-845420D43071}" destId="{8CC119E0-82D3-46F1-B815-C4F28AFF6DAA}" srcOrd="4" destOrd="0" parTransId="{87E6DDDC-592E-4AF2-B5F6-CC5DD7B2311D}" sibTransId="{8FF603E8-CB79-4BCE-AEB4-FC6E9C340D82}"/>
    <dgm:cxn modelId="{621C536A-9C7C-401E-8AA6-EA003808A35C}" type="presOf" srcId="{F4C798C8-463E-425C-A587-EF6712209509}" destId="{D6E91C8E-C041-4414-8DEB-CC2DC7D290F1}" srcOrd="0" destOrd="0" presId="urn:microsoft.com/office/officeart/2005/8/layout/vList3"/>
    <dgm:cxn modelId="{BE44E94A-5016-400A-A926-FAC32F029847}" type="presParOf" srcId="{ADA649B9-24E9-4E79-97D6-D675E6F75EBC}" destId="{424D1419-8706-4C38-8172-EA4E0BADF0E8}" srcOrd="0" destOrd="0" presId="urn:microsoft.com/office/officeart/2005/8/layout/vList3"/>
    <dgm:cxn modelId="{E6521214-19C3-4C39-8FE8-FA002986D683}" type="presParOf" srcId="{424D1419-8706-4C38-8172-EA4E0BADF0E8}" destId="{DE615931-E18A-4B46-9997-62E2D6484113}" srcOrd="0" destOrd="0" presId="urn:microsoft.com/office/officeart/2005/8/layout/vList3"/>
    <dgm:cxn modelId="{2976CAF1-34DC-461D-8EAF-98B494060A65}" type="presParOf" srcId="{424D1419-8706-4C38-8172-EA4E0BADF0E8}" destId="{786BED2F-0D90-4668-9177-A98D89BC1665}" srcOrd="1" destOrd="0" presId="urn:microsoft.com/office/officeart/2005/8/layout/vList3"/>
    <dgm:cxn modelId="{750D3B59-32A3-4ACB-8225-33DB67B9D023}" type="presParOf" srcId="{ADA649B9-24E9-4E79-97D6-D675E6F75EBC}" destId="{7BAEEE49-FF63-4DE1-BEAC-C958B12ACD2A}" srcOrd="1" destOrd="0" presId="urn:microsoft.com/office/officeart/2005/8/layout/vList3"/>
    <dgm:cxn modelId="{BE79F620-F5D0-44F4-AF07-BEAB686A1B78}" type="presParOf" srcId="{ADA649B9-24E9-4E79-97D6-D675E6F75EBC}" destId="{28194AA5-B75C-4D33-97D0-AA50BA2FC932}" srcOrd="2" destOrd="0" presId="urn:microsoft.com/office/officeart/2005/8/layout/vList3"/>
    <dgm:cxn modelId="{06E05696-7C5B-4A09-B2D5-3AD4BD02FD6C}" type="presParOf" srcId="{28194AA5-B75C-4D33-97D0-AA50BA2FC932}" destId="{4CFA63DD-9ECD-475A-9BD5-69B0DA30921A}" srcOrd="0" destOrd="0" presId="urn:microsoft.com/office/officeart/2005/8/layout/vList3"/>
    <dgm:cxn modelId="{F84C10B2-8556-45C8-917F-5DD3083B8364}" type="presParOf" srcId="{28194AA5-B75C-4D33-97D0-AA50BA2FC932}" destId="{0EFAEA27-0B2A-4897-BAAB-FEB424D54882}" srcOrd="1" destOrd="0" presId="urn:microsoft.com/office/officeart/2005/8/layout/vList3"/>
    <dgm:cxn modelId="{7B7B1D63-AEBE-4805-9973-3C1235D79DF6}" type="presParOf" srcId="{ADA649B9-24E9-4E79-97D6-D675E6F75EBC}" destId="{103FBEA2-FEDF-4434-8393-71B8841FC204}" srcOrd="3" destOrd="0" presId="urn:microsoft.com/office/officeart/2005/8/layout/vList3"/>
    <dgm:cxn modelId="{A1C902EF-072D-4EC8-B7F9-21795E6F15CF}" type="presParOf" srcId="{ADA649B9-24E9-4E79-97D6-D675E6F75EBC}" destId="{5060793E-C9EE-4830-8660-5A26BE706A0B}" srcOrd="4" destOrd="0" presId="urn:microsoft.com/office/officeart/2005/8/layout/vList3"/>
    <dgm:cxn modelId="{35778F39-E78E-493C-9763-8C767A645892}" type="presParOf" srcId="{5060793E-C9EE-4830-8660-5A26BE706A0B}" destId="{B9D5BF04-6BB3-4AEB-B353-DA8887736671}" srcOrd="0" destOrd="0" presId="urn:microsoft.com/office/officeart/2005/8/layout/vList3"/>
    <dgm:cxn modelId="{FD51D82F-8D36-4166-8DEC-B3C49DC028F3}" type="presParOf" srcId="{5060793E-C9EE-4830-8660-5A26BE706A0B}" destId="{370D1899-6786-4C48-93E8-5AEF57F7BB45}" srcOrd="1" destOrd="0" presId="urn:microsoft.com/office/officeart/2005/8/layout/vList3"/>
    <dgm:cxn modelId="{B152BE65-7E62-4200-921C-FE1841602305}" type="presParOf" srcId="{ADA649B9-24E9-4E79-97D6-D675E6F75EBC}" destId="{148E8675-2B86-4339-8075-7FE0A09C85B3}" srcOrd="5" destOrd="0" presId="urn:microsoft.com/office/officeart/2005/8/layout/vList3"/>
    <dgm:cxn modelId="{F3E1DA65-730D-453D-B19D-66FD8A109387}" type="presParOf" srcId="{ADA649B9-24E9-4E79-97D6-D675E6F75EBC}" destId="{92789078-C24F-4724-BEB9-56EA3CEC160B}" srcOrd="6" destOrd="0" presId="urn:microsoft.com/office/officeart/2005/8/layout/vList3"/>
    <dgm:cxn modelId="{70577DDD-D827-4BEE-A9AA-94724902DB58}" type="presParOf" srcId="{92789078-C24F-4724-BEB9-56EA3CEC160B}" destId="{BD64F537-5989-478F-87FA-B04A6079D04F}" srcOrd="0" destOrd="0" presId="urn:microsoft.com/office/officeart/2005/8/layout/vList3"/>
    <dgm:cxn modelId="{766C6569-54D2-4B40-8A16-C445FE568CC3}" type="presParOf" srcId="{92789078-C24F-4724-BEB9-56EA3CEC160B}" destId="{D6E91C8E-C041-4414-8DEB-CC2DC7D290F1}" srcOrd="1" destOrd="0" presId="urn:microsoft.com/office/officeart/2005/8/layout/vList3"/>
    <dgm:cxn modelId="{9633C8A7-B519-44B5-9C0C-D380DACD5066}" type="presParOf" srcId="{ADA649B9-24E9-4E79-97D6-D675E6F75EBC}" destId="{2F7D2C97-FE6A-4786-AEE4-FEB02CD67B56}" srcOrd="7" destOrd="0" presId="urn:microsoft.com/office/officeart/2005/8/layout/vList3"/>
    <dgm:cxn modelId="{3C60DAEE-A817-4CB7-B02F-E3E1D64D3840}" type="presParOf" srcId="{ADA649B9-24E9-4E79-97D6-D675E6F75EBC}" destId="{965FB904-C86C-40E8-91E1-5E6515467ADE}" srcOrd="8" destOrd="0" presId="urn:microsoft.com/office/officeart/2005/8/layout/vList3"/>
    <dgm:cxn modelId="{F6947972-323E-43DA-B7FF-D24B2CF31EF1}" type="presParOf" srcId="{965FB904-C86C-40E8-91E1-5E6515467ADE}" destId="{C0C6929D-467C-48A6-86F1-1D9D9B16FD72}" srcOrd="0" destOrd="0" presId="urn:microsoft.com/office/officeart/2005/8/layout/vList3"/>
    <dgm:cxn modelId="{4A5B0D37-C9BE-4E3E-9791-59D764279454}" type="presParOf" srcId="{965FB904-C86C-40E8-91E1-5E6515467ADE}" destId="{0DD91E52-9069-460A-B837-E53A7A3F9150}" srcOrd="1" destOrd="0" presId="urn:microsoft.com/office/officeart/2005/8/layout/vList3"/>
    <dgm:cxn modelId="{45311D26-6656-406B-8669-448D37139043}" type="presParOf" srcId="{ADA649B9-24E9-4E79-97D6-D675E6F75EBC}" destId="{4FC6D3FE-5733-45EA-8A1A-E046A53F05C5}" srcOrd="9" destOrd="0" presId="urn:microsoft.com/office/officeart/2005/8/layout/vList3"/>
    <dgm:cxn modelId="{AB845BF1-4484-42D0-A567-9FDE9DCA7206}" type="presParOf" srcId="{ADA649B9-24E9-4E79-97D6-D675E6F75EBC}" destId="{638BDF4A-9FFB-4DBD-9D2D-3185E7CEC98F}" srcOrd="10" destOrd="0" presId="urn:microsoft.com/office/officeart/2005/8/layout/vList3"/>
    <dgm:cxn modelId="{36C9D18C-C28D-453B-96EB-62942244FD57}" type="presParOf" srcId="{638BDF4A-9FFB-4DBD-9D2D-3185E7CEC98F}" destId="{EF3EF3FA-FEB9-4C9A-94F4-587FF70020F0}" srcOrd="0" destOrd="0" presId="urn:microsoft.com/office/officeart/2005/8/layout/vList3"/>
    <dgm:cxn modelId="{E2A4BB2D-7106-4A9B-BE67-4F1892273C12}" type="presParOf" srcId="{638BDF4A-9FFB-4DBD-9D2D-3185E7CEC98F}" destId="{2DAE5E98-6C0E-440F-BF8D-944B8F37D40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ED22019-F4D4-4F2C-9485-B5B5A8AFF8CD}" type="doc">
      <dgm:prSet loTypeId="urn:microsoft.com/office/officeart/2005/8/layout/process1" loCatId="process" qsTypeId="urn:microsoft.com/office/officeart/2005/8/quickstyle/3d4" qsCatId="3D" csTypeId="urn:microsoft.com/office/officeart/2005/8/colors/accent1_2" csCatId="accent1" phldr="1"/>
      <dgm:spPr/>
    </dgm:pt>
    <dgm:pt modelId="{43D6149F-1BBF-49C1-A721-D8AFA9662F67}">
      <dgm:prSet phldrT="[Text]"/>
      <dgm:spPr>
        <a:scene3d>
          <a:camera prst="orthographicFront"/>
          <a:lightRig rig="twoPt" dir="t"/>
        </a:scene3d>
        <a:sp3d prstMaterial="metal">
          <a:bevelT/>
        </a:sp3d>
      </dgm:spPr>
      <dgm:t>
        <a:bodyPr/>
        <a:lstStyle/>
        <a:p>
          <a:r>
            <a:rPr lang="en-US" dirty="0" smtClean="0"/>
            <a:t>Turn LED ON</a:t>
          </a:r>
          <a:endParaRPr lang="en-US" dirty="0"/>
        </a:p>
      </dgm:t>
    </dgm:pt>
    <dgm:pt modelId="{46BBE010-A0C0-40BF-A675-B867797FBB54}" type="parTrans" cxnId="{0950821A-6B8E-46C8-8564-B8BBABB98220}">
      <dgm:prSet/>
      <dgm:spPr/>
      <dgm:t>
        <a:bodyPr/>
        <a:lstStyle/>
        <a:p>
          <a:endParaRPr lang="en-US"/>
        </a:p>
      </dgm:t>
    </dgm:pt>
    <dgm:pt modelId="{E3D32F22-1BB8-4EDD-A5E8-0CAB5E438703}" type="sibTrans" cxnId="{0950821A-6B8E-46C8-8564-B8BBABB98220}">
      <dgm:prSet/>
      <dgm:spPr/>
      <dgm:t>
        <a:bodyPr/>
        <a:lstStyle/>
        <a:p>
          <a:endParaRPr lang="en-US"/>
        </a:p>
      </dgm:t>
    </dgm:pt>
    <dgm:pt modelId="{24F85A22-D29E-48CE-BCDE-F15F6BC934FB}">
      <dgm:prSet phldrT="[Text]"/>
      <dgm:spPr>
        <a:scene3d>
          <a:camera prst="orthographicFront"/>
          <a:lightRig rig="chilly" dir="t"/>
        </a:scene3d>
        <a:sp3d prstMaterial="metal">
          <a:bevelT w="127000" h="25400" prst="softRound"/>
        </a:sp3d>
      </dgm:spPr>
      <dgm:t>
        <a:bodyPr/>
        <a:lstStyle/>
        <a:p>
          <a:r>
            <a:rPr lang="en-US" dirty="0" smtClean="0"/>
            <a:t>Wait</a:t>
          </a:r>
          <a:endParaRPr lang="en-US" dirty="0"/>
        </a:p>
      </dgm:t>
    </dgm:pt>
    <dgm:pt modelId="{42BA4D33-7838-4064-8E2C-28C5372535EB}" type="parTrans" cxnId="{185E29E7-AC21-44C4-BD0A-291880B2A37E}">
      <dgm:prSet/>
      <dgm:spPr/>
      <dgm:t>
        <a:bodyPr/>
        <a:lstStyle/>
        <a:p>
          <a:endParaRPr lang="en-US"/>
        </a:p>
      </dgm:t>
    </dgm:pt>
    <dgm:pt modelId="{E3CAEA7F-B6D3-4FCB-BE25-1A2FD11A4C58}" type="sibTrans" cxnId="{185E29E7-AC21-44C4-BD0A-291880B2A37E}">
      <dgm:prSet/>
      <dgm:spPr/>
      <dgm:t>
        <a:bodyPr/>
        <a:lstStyle/>
        <a:p>
          <a:endParaRPr lang="en-US"/>
        </a:p>
      </dgm:t>
    </dgm:pt>
    <dgm:pt modelId="{DD8CE1C4-541C-4853-9BE2-5ADD27F375B3}">
      <dgm:prSet phldrT="[Text]"/>
      <dgm:spPr>
        <a:scene3d>
          <a:camera prst="orthographicFront"/>
          <a:lightRig rig="chilly" dir="t"/>
        </a:scene3d>
        <a:sp3d prstMaterial="metal">
          <a:bevelT w="127000" h="25400" prst="softRound"/>
        </a:sp3d>
      </dgm:spPr>
      <dgm:t>
        <a:bodyPr/>
        <a:lstStyle/>
        <a:p>
          <a:r>
            <a:rPr lang="en-US" dirty="0" smtClean="0"/>
            <a:t>Turn LED OFF</a:t>
          </a:r>
          <a:endParaRPr lang="en-US" dirty="0"/>
        </a:p>
      </dgm:t>
    </dgm:pt>
    <dgm:pt modelId="{AF851E29-BB09-419C-8781-4E5B4B6A1CC7}" type="parTrans" cxnId="{86B9F14F-DA4C-41DB-8B90-2B8B2F86EE3B}">
      <dgm:prSet/>
      <dgm:spPr/>
      <dgm:t>
        <a:bodyPr/>
        <a:lstStyle/>
        <a:p>
          <a:endParaRPr lang="en-US"/>
        </a:p>
      </dgm:t>
    </dgm:pt>
    <dgm:pt modelId="{857CD322-323E-40CF-AE2C-7E240ABFD0C5}" type="sibTrans" cxnId="{86B9F14F-DA4C-41DB-8B90-2B8B2F86EE3B}">
      <dgm:prSet/>
      <dgm:spPr/>
      <dgm:t>
        <a:bodyPr/>
        <a:lstStyle/>
        <a:p>
          <a:endParaRPr lang="en-US"/>
        </a:p>
      </dgm:t>
    </dgm:pt>
    <dgm:pt modelId="{9E8E8BA0-AFE6-49A4-9EEF-3495353A763D}">
      <dgm:prSet phldrT="[Text]"/>
      <dgm:spPr>
        <a:scene3d>
          <a:camera prst="orthographicFront"/>
          <a:lightRig rig="chilly" dir="t"/>
        </a:scene3d>
        <a:sp3d prstMaterial="metal">
          <a:bevelT w="127000" h="25400" prst="softRound"/>
        </a:sp3d>
      </dgm:spPr>
      <dgm:t>
        <a:bodyPr/>
        <a:lstStyle/>
        <a:p>
          <a:r>
            <a:rPr lang="en-US" dirty="0" smtClean="0"/>
            <a:t>Wait</a:t>
          </a:r>
          <a:endParaRPr lang="en-US" dirty="0"/>
        </a:p>
      </dgm:t>
    </dgm:pt>
    <dgm:pt modelId="{DE4F1DAB-46C1-4622-A818-04CEC6A65505}" type="parTrans" cxnId="{7B995019-3583-4F5F-BBEC-70E3BCA58D06}">
      <dgm:prSet/>
      <dgm:spPr/>
      <dgm:t>
        <a:bodyPr/>
        <a:lstStyle/>
        <a:p>
          <a:endParaRPr lang="en-US"/>
        </a:p>
      </dgm:t>
    </dgm:pt>
    <dgm:pt modelId="{C3AEFAC1-62DA-499C-B00C-A09BAFF17CAB}" type="sibTrans" cxnId="{7B995019-3583-4F5F-BBEC-70E3BCA58D06}">
      <dgm:prSet/>
      <dgm:spPr/>
      <dgm:t>
        <a:bodyPr/>
        <a:lstStyle/>
        <a:p>
          <a:endParaRPr lang="en-US"/>
        </a:p>
      </dgm:t>
    </dgm:pt>
    <dgm:pt modelId="{B33246B7-C3D5-402B-8DF5-94AC63F6B384}">
      <dgm:prSet phldrT="[Text]"/>
      <dgm:spPr>
        <a:scene3d>
          <a:camera prst="orthographicFront"/>
          <a:lightRig rig="chilly" dir="t"/>
        </a:scene3d>
        <a:sp3d prstMaterial="metal">
          <a:bevelT w="127000" h="25400" prst="softRound"/>
        </a:sp3d>
      </dgm:spPr>
      <dgm:t>
        <a:bodyPr/>
        <a:lstStyle/>
        <a:p>
          <a:r>
            <a:rPr lang="en-US" dirty="0" smtClean="0"/>
            <a:t>Rinse &amp; Repeat</a:t>
          </a:r>
          <a:endParaRPr lang="en-US" dirty="0"/>
        </a:p>
      </dgm:t>
    </dgm:pt>
    <dgm:pt modelId="{AF0AD99A-B315-4A43-8D7D-31BFD5F6382F}" type="parTrans" cxnId="{DF7CB6CB-084A-4AC7-B9C4-51A2936D8C48}">
      <dgm:prSet/>
      <dgm:spPr/>
      <dgm:t>
        <a:bodyPr/>
        <a:lstStyle/>
        <a:p>
          <a:endParaRPr lang="en-US"/>
        </a:p>
      </dgm:t>
    </dgm:pt>
    <dgm:pt modelId="{6FE5B703-804D-4E6E-A7D5-8A2C586BBA86}" type="sibTrans" cxnId="{DF7CB6CB-084A-4AC7-B9C4-51A2936D8C48}">
      <dgm:prSet/>
      <dgm:spPr/>
      <dgm:t>
        <a:bodyPr/>
        <a:lstStyle/>
        <a:p>
          <a:endParaRPr lang="en-US"/>
        </a:p>
      </dgm:t>
    </dgm:pt>
    <dgm:pt modelId="{F7A2F2AE-C3EC-43FC-B25F-090E841B7058}" type="pres">
      <dgm:prSet presAssocID="{1ED22019-F4D4-4F2C-9485-B5B5A8AFF8CD}" presName="Name0" presStyleCnt="0">
        <dgm:presLayoutVars>
          <dgm:dir/>
          <dgm:resizeHandles val="exact"/>
        </dgm:presLayoutVars>
      </dgm:prSet>
      <dgm:spPr/>
    </dgm:pt>
    <dgm:pt modelId="{019B01ED-AA37-4504-A209-CFCD270EBD8C}" type="pres">
      <dgm:prSet presAssocID="{43D6149F-1BBF-49C1-A721-D8AFA9662F6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EA5AF1-79A0-45DF-B79B-9F2E6D7DAB07}" type="pres">
      <dgm:prSet presAssocID="{E3D32F22-1BB8-4EDD-A5E8-0CAB5E438703}" presName="sibTrans" presStyleLbl="sibTrans2D1" presStyleIdx="0" presStyleCnt="4"/>
      <dgm:spPr/>
      <dgm:t>
        <a:bodyPr/>
        <a:lstStyle/>
        <a:p>
          <a:endParaRPr lang="en-US"/>
        </a:p>
      </dgm:t>
    </dgm:pt>
    <dgm:pt modelId="{B92E4C64-195B-4838-A0FE-8E5CBD829741}" type="pres">
      <dgm:prSet presAssocID="{E3D32F22-1BB8-4EDD-A5E8-0CAB5E43870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0D272161-1572-4388-8E62-BCF5D14871DA}" type="pres">
      <dgm:prSet presAssocID="{24F85A22-D29E-48CE-BCDE-F15F6BC934F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1C282A-392D-414A-913E-6C8955ACE80E}" type="pres">
      <dgm:prSet presAssocID="{E3CAEA7F-B6D3-4FCB-BE25-1A2FD11A4C58}" presName="sibTrans" presStyleLbl="sibTrans2D1" presStyleIdx="1" presStyleCnt="4"/>
      <dgm:spPr/>
      <dgm:t>
        <a:bodyPr/>
        <a:lstStyle/>
        <a:p>
          <a:endParaRPr lang="en-US"/>
        </a:p>
      </dgm:t>
    </dgm:pt>
    <dgm:pt modelId="{7968D87F-9BA3-49CF-9046-E4176EAE08AA}" type="pres">
      <dgm:prSet presAssocID="{E3CAEA7F-B6D3-4FCB-BE25-1A2FD11A4C58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21642693-5C77-4A9C-835F-42644119EE70}" type="pres">
      <dgm:prSet presAssocID="{DD8CE1C4-541C-4853-9BE2-5ADD27F375B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0522B2-5179-4C55-B065-D8EE0185BAC2}" type="pres">
      <dgm:prSet presAssocID="{857CD322-323E-40CF-AE2C-7E240ABFD0C5}" presName="sibTrans" presStyleLbl="sibTrans2D1" presStyleIdx="2" presStyleCnt="4"/>
      <dgm:spPr/>
      <dgm:t>
        <a:bodyPr/>
        <a:lstStyle/>
        <a:p>
          <a:endParaRPr lang="en-US"/>
        </a:p>
      </dgm:t>
    </dgm:pt>
    <dgm:pt modelId="{9F85A03D-EC5B-472B-93BF-B9AA3A93E3DF}" type="pres">
      <dgm:prSet presAssocID="{857CD322-323E-40CF-AE2C-7E240ABFD0C5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D020D4E-8565-4609-87DC-FF8D74A2D58E}" type="pres">
      <dgm:prSet presAssocID="{9E8E8BA0-AFE6-49A4-9EEF-3495353A763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26E0ED-3C04-4D28-8F78-791803B98705}" type="pres">
      <dgm:prSet presAssocID="{C3AEFAC1-62DA-499C-B00C-A09BAFF17CAB}" presName="sibTrans" presStyleLbl="sibTrans2D1" presStyleIdx="3" presStyleCnt="4"/>
      <dgm:spPr/>
      <dgm:t>
        <a:bodyPr/>
        <a:lstStyle/>
        <a:p>
          <a:endParaRPr lang="en-US"/>
        </a:p>
      </dgm:t>
    </dgm:pt>
    <dgm:pt modelId="{0B88F7AB-F845-4A64-9D07-3563288D3ED5}" type="pres">
      <dgm:prSet presAssocID="{C3AEFAC1-62DA-499C-B00C-A09BAFF17CAB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4C1BBBB8-C0E1-480A-AA20-A50B4E181F2C}" type="pres">
      <dgm:prSet presAssocID="{B33246B7-C3D5-402B-8DF5-94AC63F6B38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BCE32AE-8ABF-46D6-918A-71A2C8D71816}" type="presOf" srcId="{857CD322-323E-40CF-AE2C-7E240ABFD0C5}" destId="{9F85A03D-EC5B-472B-93BF-B9AA3A93E3DF}" srcOrd="1" destOrd="0" presId="urn:microsoft.com/office/officeart/2005/8/layout/process1"/>
    <dgm:cxn modelId="{FC6D0C15-88E8-4FA1-A4FB-423E492716A9}" type="presOf" srcId="{C3AEFAC1-62DA-499C-B00C-A09BAFF17CAB}" destId="{6C26E0ED-3C04-4D28-8F78-791803B98705}" srcOrd="0" destOrd="0" presId="urn:microsoft.com/office/officeart/2005/8/layout/process1"/>
    <dgm:cxn modelId="{7B995019-3583-4F5F-BBEC-70E3BCA58D06}" srcId="{1ED22019-F4D4-4F2C-9485-B5B5A8AFF8CD}" destId="{9E8E8BA0-AFE6-49A4-9EEF-3495353A763D}" srcOrd="3" destOrd="0" parTransId="{DE4F1DAB-46C1-4622-A818-04CEC6A65505}" sibTransId="{C3AEFAC1-62DA-499C-B00C-A09BAFF17CAB}"/>
    <dgm:cxn modelId="{C9C6ABB5-08F6-453F-8683-F8084A73665A}" type="presOf" srcId="{24F85A22-D29E-48CE-BCDE-F15F6BC934FB}" destId="{0D272161-1572-4388-8E62-BCF5D14871DA}" srcOrd="0" destOrd="0" presId="urn:microsoft.com/office/officeart/2005/8/layout/process1"/>
    <dgm:cxn modelId="{DF7CB6CB-084A-4AC7-B9C4-51A2936D8C48}" srcId="{1ED22019-F4D4-4F2C-9485-B5B5A8AFF8CD}" destId="{B33246B7-C3D5-402B-8DF5-94AC63F6B384}" srcOrd="4" destOrd="0" parTransId="{AF0AD99A-B315-4A43-8D7D-31BFD5F6382F}" sibTransId="{6FE5B703-804D-4E6E-A7D5-8A2C586BBA86}"/>
    <dgm:cxn modelId="{6E1ED1A0-6E4A-42AC-A81B-2ACDEB020284}" type="presOf" srcId="{1ED22019-F4D4-4F2C-9485-B5B5A8AFF8CD}" destId="{F7A2F2AE-C3EC-43FC-B25F-090E841B7058}" srcOrd="0" destOrd="0" presId="urn:microsoft.com/office/officeart/2005/8/layout/process1"/>
    <dgm:cxn modelId="{0950821A-6B8E-46C8-8564-B8BBABB98220}" srcId="{1ED22019-F4D4-4F2C-9485-B5B5A8AFF8CD}" destId="{43D6149F-1BBF-49C1-A721-D8AFA9662F67}" srcOrd="0" destOrd="0" parTransId="{46BBE010-A0C0-40BF-A675-B867797FBB54}" sibTransId="{E3D32F22-1BB8-4EDD-A5E8-0CAB5E438703}"/>
    <dgm:cxn modelId="{0EE8C8F3-E460-4FD6-B776-6B406AD9BA1A}" type="presOf" srcId="{DD8CE1C4-541C-4853-9BE2-5ADD27F375B3}" destId="{21642693-5C77-4A9C-835F-42644119EE70}" srcOrd="0" destOrd="0" presId="urn:microsoft.com/office/officeart/2005/8/layout/process1"/>
    <dgm:cxn modelId="{190FC8A8-28F0-4DF5-9434-A8FF06E33A2A}" type="presOf" srcId="{E3CAEA7F-B6D3-4FCB-BE25-1A2FD11A4C58}" destId="{7968D87F-9BA3-49CF-9046-E4176EAE08AA}" srcOrd="1" destOrd="0" presId="urn:microsoft.com/office/officeart/2005/8/layout/process1"/>
    <dgm:cxn modelId="{4471831D-486E-40DC-9325-B72E8A69C8CF}" type="presOf" srcId="{E3D32F22-1BB8-4EDD-A5E8-0CAB5E438703}" destId="{54EA5AF1-79A0-45DF-B79B-9F2E6D7DAB07}" srcOrd="0" destOrd="0" presId="urn:microsoft.com/office/officeart/2005/8/layout/process1"/>
    <dgm:cxn modelId="{529930F6-C573-437D-8A71-31A70DCF8620}" type="presOf" srcId="{C3AEFAC1-62DA-499C-B00C-A09BAFF17CAB}" destId="{0B88F7AB-F845-4A64-9D07-3563288D3ED5}" srcOrd="1" destOrd="0" presId="urn:microsoft.com/office/officeart/2005/8/layout/process1"/>
    <dgm:cxn modelId="{65AE8FA4-9F45-44D9-9623-470CFD9B8327}" type="presOf" srcId="{E3CAEA7F-B6D3-4FCB-BE25-1A2FD11A4C58}" destId="{471C282A-392D-414A-913E-6C8955ACE80E}" srcOrd="0" destOrd="0" presId="urn:microsoft.com/office/officeart/2005/8/layout/process1"/>
    <dgm:cxn modelId="{C6CA8B0A-4C38-4E56-9273-209A797B9C1C}" type="presOf" srcId="{E3D32F22-1BB8-4EDD-A5E8-0CAB5E438703}" destId="{B92E4C64-195B-4838-A0FE-8E5CBD829741}" srcOrd="1" destOrd="0" presId="urn:microsoft.com/office/officeart/2005/8/layout/process1"/>
    <dgm:cxn modelId="{185E29E7-AC21-44C4-BD0A-291880B2A37E}" srcId="{1ED22019-F4D4-4F2C-9485-B5B5A8AFF8CD}" destId="{24F85A22-D29E-48CE-BCDE-F15F6BC934FB}" srcOrd="1" destOrd="0" parTransId="{42BA4D33-7838-4064-8E2C-28C5372535EB}" sibTransId="{E3CAEA7F-B6D3-4FCB-BE25-1A2FD11A4C58}"/>
    <dgm:cxn modelId="{813E8054-E4D8-4AA6-92D0-92F543FD4A74}" type="presOf" srcId="{9E8E8BA0-AFE6-49A4-9EEF-3495353A763D}" destId="{4D020D4E-8565-4609-87DC-FF8D74A2D58E}" srcOrd="0" destOrd="0" presId="urn:microsoft.com/office/officeart/2005/8/layout/process1"/>
    <dgm:cxn modelId="{CB779BC9-7BEA-4E5C-80BB-A8A9C7F0B8F1}" type="presOf" srcId="{43D6149F-1BBF-49C1-A721-D8AFA9662F67}" destId="{019B01ED-AA37-4504-A209-CFCD270EBD8C}" srcOrd="0" destOrd="0" presId="urn:microsoft.com/office/officeart/2005/8/layout/process1"/>
    <dgm:cxn modelId="{50836D6E-8781-44EB-B94C-23664072B8C3}" type="presOf" srcId="{B33246B7-C3D5-402B-8DF5-94AC63F6B384}" destId="{4C1BBBB8-C0E1-480A-AA20-A50B4E181F2C}" srcOrd="0" destOrd="0" presId="urn:microsoft.com/office/officeart/2005/8/layout/process1"/>
    <dgm:cxn modelId="{86B9F14F-DA4C-41DB-8B90-2B8B2F86EE3B}" srcId="{1ED22019-F4D4-4F2C-9485-B5B5A8AFF8CD}" destId="{DD8CE1C4-541C-4853-9BE2-5ADD27F375B3}" srcOrd="2" destOrd="0" parTransId="{AF851E29-BB09-419C-8781-4E5B4B6A1CC7}" sibTransId="{857CD322-323E-40CF-AE2C-7E240ABFD0C5}"/>
    <dgm:cxn modelId="{CC30016A-8C69-4D3F-8129-FED4473FDEDD}" type="presOf" srcId="{857CD322-323E-40CF-AE2C-7E240ABFD0C5}" destId="{C90522B2-5179-4C55-B065-D8EE0185BAC2}" srcOrd="0" destOrd="0" presId="urn:microsoft.com/office/officeart/2005/8/layout/process1"/>
    <dgm:cxn modelId="{8D5FC7C0-413F-49DF-9697-84D480606BFF}" type="presParOf" srcId="{F7A2F2AE-C3EC-43FC-B25F-090E841B7058}" destId="{019B01ED-AA37-4504-A209-CFCD270EBD8C}" srcOrd="0" destOrd="0" presId="urn:microsoft.com/office/officeart/2005/8/layout/process1"/>
    <dgm:cxn modelId="{F3B5645D-96AA-41B2-9529-03E008D0D84C}" type="presParOf" srcId="{F7A2F2AE-C3EC-43FC-B25F-090E841B7058}" destId="{54EA5AF1-79A0-45DF-B79B-9F2E6D7DAB07}" srcOrd="1" destOrd="0" presId="urn:microsoft.com/office/officeart/2005/8/layout/process1"/>
    <dgm:cxn modelId="{7CF510EB-AF38-4E1D-A577-AFFFB58C9E84}" type="presParOf" srcId="{54EA5AF1-79A0-45DF-B79B-9F2E6D7DAB07}" destId="{B92E4C64-195B-4838-A0FE-8E5CBD829741}" srcOrd="0" destOrd="0" presId="urn:microsoft.com/office/officeart/2005/8/layout/process1"/>
    <dgm:cxn modelId="{2F639F6E-D0A9-45F4-AA43-A048513B9FA8}" type="presParOf" srcId="{F7A2F2AE-C3EC-43FC-B25F-090E841B7058}" destId="{0D272161-1572-4388-8E62-BCF5D14871DA}" srcOrd="2" destOrd="0" presId="urn:microsoft.com/office/officeart/2005/8/layout/process1"/>
    <dgm:cxn modelId="{C8F60100-348C-44BC-AC4E-233D78CE5508}" type="presParOf" srcId="{F7A2F2AE-C3EC-43FC-B25F-090E841B7058}" destId="{471C282A-392D-414A-913E-6C8955ACE80E}" srcOrd="3" destOrd="0" presId="urn:microsoft.com/office/officeart/2005/8/layout/process1"/>
    <dgm:cxn modelId="{889BB691-782B-47D4-92A2-07A0A3D3660A}" type="presParOf" srcId="{471C282A-392D-414A-913E-6C8955ACE80E}" destId="{7968D87F-9BA3-49CF-9046-E4176EAE08AA}" srcOrd="0" destOrd="0" presId="urn:microsoft.com/office/officeart/2005/8/layout/process1"/>
    <dgm:cxn modelId="{2AEDD9B3-B008-4883-8A05-D3FD9661EB98}" type="presParOf" srcId="{F7A2F2AE-C3EC-43FC-B25F-090E841B7058}" destId="{21642693-5C77-4A9C-835F-42644119EE70}" srcOrd="4" destOrd="0" presId="urn:microsoft.com/office/officeart/2005/8/layout/process1"/>
    <dgm:cxn modelId="{DA606D92-E6DF-4A82-A429-F86BACA0028F}" type="presParOf" srcId="{F7A2F2AE-C3EC-43FC-B25F-090E841B7058}" destId="{C90522B2-5179-4C55-B065-D8EE0185BAC2}" srcOrd="5" destOrd="0" presId="urn:microsoft.com/office/officeart/2005/8/layout/process1"/>
    <dgm:cxn modelId="{F07791D2-3712-4F94-AB45-67E36B240DA2}" type="presParOf" srcId="{C90522B2-5179-4C55-B065-D8EE0185BAC2}" destId="{9F85A03D-EC5B-472B-93BF-B9AA3A93E3DF}" srcOrd="0" destOrd="0" presId="urn:microsoft.com/office/officeart/2005/8/layout/process1"/>
    <dgm:cxn modelId="{9318B5C4-F153-48FA-BF22-3992620999EE}" type="presParOf" srcId="{F7A2F2AE-C3EC-43FC-B25F-090E841B7058}" destId="{4D020D4E-8565-4609-87DC-FF8D74A2D58E}" srcOrd="6" destOrd="0" presId="urn:microsoft.com/office/officeart/2005/8/layout/process1"/>
    <dgm:cxn modelId="{E456E353-9889-4562-B585-F52D31E81199}" type="presParOf" srcId="{F7A2F2AE-C3EC-43FC-B25F-090E841B7058}" destId="{6C26E0ED-3C04-4D28-8F78-791803B98705}" srcOrd="7" destOrd="0" presId="urn:microsoft.com/office/officeart/2005/8/layout/process1"/>
    <dgm:cxn modelId="{81DA904F-09AE-4BE0-A835-7803CD53A472}" type="presParOf" srcId="{6C26E0ED-3C04-4D28-8F78-791803B98705}" destId="{0B88F7AB-F845-4A64-9D07-3563288D3ED5}" srcOrd="0" destOrd="0" presId="urn:microsoft.com/office/officeart/2005/8/layout/process1"/>
    <dgm:cxn modelId="{61E512FD-3DD8-460E-8505-22CA920EF12F}" type="presParOf" srcId="{F7A2F2AE-C3EC-43FC-B25F-090E841B7058}" destId="{4C1BBBB8-C0E1-480A-AA20-A50B4E181F2C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9B9494-3B7D-4633-8267-79A95CFCF7B2}">
      <dsp:nvSpPr>
        <dsp:cNvPr id="0" name=""/>
        <dsp:cNvSpPr/>
      </dsp:nvSpPr>
      <dsp:spPr>
        <a:xfrm>
          <a:off x="3616" y="325732"/>
          <a:ext cx="1581224" cy="948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Prototype</a:t>
          </a:r>
          <a:endParaRPr lang="en-US" sz="2300" kern="1200" dirty="0"/>
        </a:p>
      </dsp:txBody>
      <dsp:txXfrm>
        <a:off x="31403" y="353519"/>
        <a:ext cx="1525650" cy="893160"/>
      </dsp:txXfrm>
    </dsp:sp>
    <dsp:sp modelId="{EB2CA970-6A93-4C42-89A3-4664D401699A}">
      <dsp:nvSpPr>
        <dsp:cNvPr id="0" name=""/>
        <dsp:cNvSpPr/>
      </dsp:nvSpPr>
      <dsp:spPr>
        <a:xfrm>
          <a:off x="1742963" y="604028"/>
          <a:ext cx="335219" cy="3921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1742963" y="682457"/>
        <a:ext cx="234653" cy="235285"/>
      </dsp:txXfrm>
    </dsp:sp>
    <dsp:sp modelId="{3BF81B68-67F2-4432-9758-994F23AD897A}">
      <dsp:nvSpPr>
        <dsp:cNvPr id="0" name=""/>
        <dsp:cNvSpPr/>
      </dsp:nvSpPr>
      <dsp:spPr>
        <a:xfrm>
          <a:off x="2217330" y="325732"/>
          <a:ext cx="1581224" cy="948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Coding</a:t>
          </a:r>
          <a:endParaRPr lang="en-US" sz="2300" kern="1200" dirty="0"/>
        </a:p>
      </dsp:txBody>
      <dsp:txXfrm>
        <a:off x="2245117" y="353519"/>
        <a:ext cx="1525650" cy="893160"/>
      </dsp:txXfrm>
    </dsp:sp>
    <dsp:sp modelId="{F22EEC2D-0E88-4B2A-98B6-18E59BAFC7AC}">
      <dsp:nvSpPr>
        <dsp:cNvPr id="0" name=""/>
        <dsp:cNvSpPr/>
      </dsp:nvSpPr>
      <dsp:spPr>
        <a:xfrm>
          <a:off x="3956677" y="604028"/>
          <a:ext cx="335219" cy="3921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3956677" y="682457"/>
        <a:ext cx="234653" cy="235285"/>
      </dsp:txXfrm>
    </dsp:sp>
    <dsp:sp modelId="{2656BDD2-A515-410A-9C4E-CAA967953B49}">
      <dsp:nvSpPr>
        <dsp:cNvPr id="0" name=""/>
        <dsp:cNvSpPr/>
      </dsp:nvSpPr>
      <dsp:spPr>
        <a:xfrm>
          <a:off x="4431044" y="325732"/>
          <a:ext cx="1581224" cy="948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Quick-and-dirty build</a:t>
          </a:r>
          <a:endParaRPr lang="en-US" sz="2300" kern="1200" dirty="0"/>
        </a:p>
      </dsp:txBody>
      <dsp:txXfrm>
        <a:off x="4458831" y="353519"/>
        <a:ext cx="1525650" cy="893160"/>
      </dsp:txXfrm>
    </dsp:sp>
    <dsp:sp modelId="{7FF2F60A-D414-4E1B-890E-524F2EE6B0C9}">
      <dsp:nvSpPr>
        <dsp:cNvPr id="0" name=""/>
        <dsp:cNvSpPr/>
      </dsp:nvSpPr>
      <dsp:spPr>
        <a:xfrm>
          <a:off x="6170391" y="604028"/>
          <a:ext cx="335219" cy="3921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6170391" y="682457"/>
        <a:ext cx="234653" cy="235285"/>
      </dsp:txXfrm>
    </dsp:sp>
    <dsp:sp modelId="{509F03DC-DC68-4391-AA16-7F03E51D826F}">
      <dsp:nvSpPr>
        <dsp:cNvPr id="0" name=""/>
        <dsp:cNvSpPr/>
      </dsp:nvSpPr>
      <dsp:spPr>
        <a:xfrm>
          <a:off x="6644759" y="325732"/>
          <a:ext cx="1581224" cy="948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Custom PCB</a:t>
          </a:r>
          <a:endParaRPr lang="en-US" sz="2300" kern="1200" dirty="0"/>
        </a:p>
      </dsp:txBody>
      <dsp:txXfrm>
        <a:off x="6672546" y="353519"/>
        <a:ext cx="1525650" cy="8931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6E2A91-FA46-4E4F-AED9-A756D3F633A2}">
      <dsp:nvSpPr>
        <dsp:cNvPr id="0" name=""/>
        <dsp:cNvSpPr/>
      </dsp:nvSpPr>
      <dsp:spPr>
        <a:xfrm>
          <a:off x="2714" y="733845"/>
          <a:ext cx="2646759" cy="10375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Voltage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V</a:t>
          </a:r>
          <a:endParaRPr lang="en-US" sz="2500" kern="1200" dirty="0"/>
        </a:p>
      </dsp:txBody>
      <dsp:txXfrm>
        <a:off x="2714" y="733845"/>
        <a:ext cx="2646759" cy="1037534"/>
      </dsp:txXfrm>
    </dsp:sp>
    <dsp:sp modelId="{C950A4EB-D46C-4DA6-AC3F-7A494ED5B365}">
      <dsp:nvSpPr>
        <dsp:cNvPr id="0" name=""/>
        <dsp:cNvSpPr/>
      </dsp:nvSpPr>
      <dsp:spPr>
        <a:xfrm>
          <a:off x="0" y="1769345"/>
          <a:ext cx="2646759" cy="267637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 smtClean="0"/>
            <a:t>Defined as the amount of potential energy in </a:t>
          </a:r>
          <a:r>
            <a:rPr lang="en-US" sz="2800" kern="1200" smtClean="0"/>
            <a:t>a circuit.</a:t>
          </a:r>
          <a:endParaRPr lang="en-US" sz="28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i="0" u="sng" kern="1200" dirty="0" smtClean="0"/>
            <a:t>Units</a:t>
          </a:r>
          <a:r>
            <a:rPr lang="en-US" sz="2000" kern="1200" dirty="0" smtClean="0"/>
            <a:t>: Volts (V)</a:t>
          </a:r>
          <a:endParaRPr lang="en-US" sz="2000" kern="1200" dirty="0"/>
        </a:p>
      </dsp:txBody>
      <dsp:txXfrm>
        <a:off x="0" y="1769345"/>
        <a:ext cx="2646759" cy="2676375"/>
      </dsp:txXfrm>
    </dsp:sp>
    <dsp:sp modelId="{57046A06-D580-4ABC-B2DF-932E4CE8396B}">
      <dsp:nvSpPr>
        <dsp:cNvPr id="0" name=""/>
        <dsp:cNvSpPr/>
      </dsp:nvSpPr>
      <dsp:spPr>
        <a:xfrm>
          <a:off x="3020020" y="733845"/>
          <a:ext cx="2646759" cy="10375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Current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smtClean="0"/>
            <a:t>I</a:t>
          </a:r>
          <a:endParaRPr lang="en-US" sz="2500" kern="1200" dirty="0"/>
        </a:p>
      </dsp:txBody>
      <dsp:txXfrm>
        <a:off x="3020020" y="733845"/>
        <a:ext cx="2646759" cy="1037534"/>
      </dsp:txXfrm>
    </dsp:sp>
    <dsp:sp modelId="{84D321E1-CE67-40E6-8335-47A968155B16}">
      <dsp:nvSpPr>
        <dsp:cNvPr id="0" name=""/>
        <dsp:cNvSpPr/>
      </dsp:nvSpPr>
      <dsp:spPr>
        <a:xfrm>
          <a:off x="3020020" y="1771379"/>
          <a:ext cx="2646759" cy="267637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 smtClean="0"/>
            <a:t>The rate of charge flow in a circuit.</a:t>
          </a:r>
          <a:endParaRPr lang="en-US" sz="28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u="sng" kern="1200" dirty="0" smtClean="0"/>
            <a:t>Units</a:t>
          </a:r>
          <a:r>
            <a:rPr lang="en-US" sz="2000" kern="1200" dirty="0" smtClean="0"/>
            <a:t>: Amperes (A)</a:t>
          </a:r>
          <a:endParaRPr lang="en-US" sz="2000" kern="1200" dirty="0"/>
        </a:p>
      </dsp:txBody>
      <dsp:txXfrm>
        <a:off x="3020020" y="1771379"/>
        <a:ext cx="2646759" cy="2676375"/>
      </dsp:txXfrm>
    </dsp:sp>
    <dsp:sp modelId="{E6696E2D-DC83-4D82-9BF4-D67F0C1DCEAF}">
      <dsp:nvSpPr>
        <dsp:cNvPr id="0" name=""/>
        <dsp:cNvSpPr/>
      </dsp:nvSpPr>
      <dsp:spPr>
        <a:xfrm>
          <a:off x="6037326" y="733845"/>
          <a:ext cx="2646759" cy="10375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Resistance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R</a:t>
          </a:r>
          <a:endParaRPr lang="en-US" sz="2500" kern="1200" dirty="0"/>
        </a:p>
      </dsp:txBody>
      <dsp:txXfrm>
        <a:off x="6037326" y="733845"/>
        <a:ext cx="2646759" cy="1037534"/>
      </dsp:txXfrm>
    </dsp:sp>
    <dsp:sp modelId="{AABD167A-5449-48CC-B859-F7724579415E}">
      <dsp:nvSpPr>
        <dsp:cNvPr id="0" name=""/>
        <dsp:cNvSpPr/>
      </dsp:nvSpPr>
      <dsp:spPr>
        <a:xfrm>
          <a:off x="6019804" y="1828788"/>
          <a:ext cx="2646759" cy="267637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Opposition to charge flow.</a:t>
          </a:r>
          <a:endParaRPr lang="en-US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u="sng" kern="1200" dirty="0" smtClean="0"/>
            <a:t>Units</a:t>
          </a:r>
          <a:r>
            <a:rPr lang="en-US" sz="2500" kern="1200" dirty="0" smtClean="0"/>
            <a:t>: Ohms (</a:t>
          </a:r>
          <a:r>
            <a:rPr lang="el-GR" sz="2500" kern="1200" dirty="0" smtClean="0"/>
            <a:t>Ω</a:t>
          </a:r>
          <a:r>
            <a:rPr lang="en-US" sz="2500" kern="1200" dirty="0" smtClean="0"/>
            <a:t>)</a:t>
          </a:r>
          <a:endParaRPr lang="en-US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500" kern="1200" dirty="0"/>
        </a:p>
      </dsp:txBody>
      <dsp:txXfrm>
        <a:off x="6019804" y="1828788"/>
        <a:ext cx="2646759" cy="26763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6BED2F-0D90-4668-9177-A98D89BC1665}">
      <dsp:nvSpPr>
        <dsp:cNvPr id="0" name=""/>
        <dsp:cNvSpPr/>
      </dsp:nvSpPr>
      <dsp:spPr>
        <a:xfrm rot="10800000">
          <a:off x="1441426" y="1455"/>
          <a:ext cx="5041963" cy="6858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2433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err="1" smtClean="0"/>
            <a:t>digitalWrite</a:t>
          </a:r>
          <a:r>
            <a:rPr lang="en-US" sz="3100" kern="1200" dirty="0" smtClean="0"/>
            <a:t>()</a:t>
          </a:r>
          <a:endParaRPr lang="en-US" sz="3100" kern="1200" dirty="0"/>
        </a:p>
      </dsp:txBody>
      <dsp:txXfrm rot="10800000">
        <a:off x="1612884" y="1455"/>
        <a:ext cx="4870505" cy="685832"/>
      </dsp:txXfrm>
    </dsp:sp>
    <dsp:sp modelId="{DE615931-E18A-4B46-9997-62E2D6484113}">
      <dsp:nvSpPr>
        <dsp:cNvPr id="0" name=""/>
        <dsp:cNvSpPr/>
      </dsp:nvSpPr>
      <dsp:spPr>
        <a:xfrm>
          <a:off x="1098510" y="1455"/>
          <a:ext cx="685832" cy="685832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FAEA27-0B2A-4897-BAAB-FEB424D54882}">
      <dsp:nvSpPr>
        <dsp:cNvPr id="0" name=""/>
        <dsp:cNvSpPr/>
      </dsp:nvSpPr>
      <dsp:spPr>
        <a:xfrm rot="10800000">
          <a:off x="1441426" y="892013"/>
          <a:ext cx="5041963" cy="6858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2433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err="1" smtClean="0"/>
            <a:t>analogWrite</a:t>
          </a:r>
          <a:r>
            <a:rPr lang="en-US" sz="3100" kern="1200" dirty="0" smtClean="0"/>
            <a:t>()</a:t>
          </a:r>
          <a:endParaRPr lang="en-US" sz="3100" kern="1200" dirty="0"/>
        </a:p>
      </dsp:txBody>
      <dsp:txXfrm rot="10800000">
        <a:off x="1612884" y="892013"/>
        <a:ext cx="4870505" cy="685832"/>
      </dsp:txXfrm>
    </dsp:sp>
    <dsp:sp modelId="{4CFA63DD-9ECD-475A-9BD5-69B0DA30921A}">
      <dsp:nvSpPr>
        <dsp:cNvPr id="0" name=""/>
        <dsp:cNvSpPr/>
      </dsp:nvSpPr>
      <dsp:spPr>
        <a:xfrm>
          <a:off x="1098510" y="892013"/>
          <a:ext cx="685832" cy="685832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0D1899-6786-4C48-93E8-5AEF57F7BB45}">
      <dsp:nvSpPr>
        <dsp:cNvPr id="0" name=""/>
        <dsp:cNvSpPr/>
      </dsp:nvSpPr>
      <dsp:spPr>
        <a:xfrm rot="10800000">
          <a:off x="1441426" y="1782572"/>
          <a:ext cx="5041963" cy="6858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2433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err="1" smtClean="0"/>
            <a:t>digitalRead</a:t>
          </a:r>
          <a:r>
            <a:rPr lang="en-US" sz="3100" kern="1200" dirty="0" smtClean="0"/>
            <a:t>()</a:t>
          </a:r>
          <a:endParaRPr lang="en-US" sz="3100" kern="1200" dirty="0"/>
        </a:p>
      </dsp:txBody>
      <dsp:txXfrm rot="10800000">
        <a:off x="1612884" y="1782572"/>
        <a:ext cx="4870505" cy="685832"/>
      </dsp:txXfrm>
    </dsp:sp>
    <dsp:sp modelId="{B9D5BF04-6BB3-4AEB-B353-DA8887736671}">
      <dsp:nvSpPr>
        <dsp:cNvPr id="0" name=""/>
        <dsp:cNvSpPr/>
      </dsp:nvSpPr>
      <dsp:spPr>
        <a:xfrm>
          <a:off x="1098510" y="1782572"/>
          <a:ext cx="685832" cy="685832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E91C8E-C041-4414-8DEB-CC2DC7D290F1}">
      <dsp:nvSpPr>
        <dsp:cNvPr id="0" name=""/>
        <dsp:cNvSpPr/>
      </dsp:nvSpPr>
      <dsp:spPr>
        <a:xfrm rot="10800000">
          <a:off x="1441426" y="2673131"/>
          <a:ext cx="5041963" cy="6858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2433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if() statements / Boolean</a:t>
          </a:r>
          <a:endParaRPr lang="en-US" sz="3100" kern="1200" dirty="0"/>
        </a:p>
      </dsp:txBody>
      <dsp:txXfrm rot="10800000">
        <a:off x="1612884" y="2673131"/>
        <a:ext cx="4870505" cy="685832"/>
      </dsp:txXfrm>
    </dsp:sp>
    <dsp:sp modelId="{BD64F537-5989-478F-87FA-B04A6079D04F}">
      <dsp:nvSpPr>
        <dsp:cNvPr id="0" name=""/>
        <dsp:cNvSpPr/>
      </dsp:nvSpPr>
      <dsp:spPr>
        <a:xfrm>
          <a:off x="1098510" y="2673131"/>
          <a:ext cx="685832" cy="685832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D91E52-9069-460A-B837-E53A7A3F9150}">
      <dsp:nvSpPr>
        <dsp:cNvPr id="0" name=""/>
        <dsp:cNvSpPr/>
      </dsp:nvSpPr>
      <dsp:spPr>
        <a:xfrm rot="10800000">
          <a:off x="1441426" y="3563689"/>
          <a:ext cx="5041963" cy="6858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2433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err="1" smtClean="0"/>
            <a:t>analogRead</a:t>
          </a:r>
          <a:r>
            <a:rPr lang="en-US" sz="3100" kern="1200" dirty="0" smtClean="0"/>
            <a:t>()</a:t>
          </a:r>
          <a:endParaRPr lang="en-US" sz="3100" kern="1200" dirty="0"/>
        </a:p>
      </dsp:txBody>
      <dsp:txXfrm rot="10800000">
        <a:off x="1612884" y="3563689"/>
        <a:ext cx="4870505" cy="685832"/>
      </dsp:txXfrm>
    </dsp:sp>
    <dsp:sp modelId="{C0C6929D-467C-48A6-86F1-1D9D9B16FD72}">
      <dsp:nvSpPr>
        <dsp:cNvPr id="0" name=""/>
        <dsp:cNvSpPr/>
      </dsp:nvSpPr>
      <dsp:spPr>
        <a:xfrm>
          <a:off x="1098510" y="3563689"/>
          <a:ext cx="685832" cy="685832"/>
        </a:xfrm>
        <a:prstGeom prst="ellipse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AE5E98-6C0E-440F-BF8D-944B8F37D409}">
      <dsp:nvSpPr>
        <dsp:cNvPr id="0" name=""/>
        <dsp:cNvSpPr/>
      </dsp:nvSpPr>
      <dsp:spPr>
        <a:xfrm rot="10800000">
          <a:off x="1441426" y="4454248"/>
          <a:ext cx="5041963" cy="6858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2433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Serial communication</a:t>
          </a:r>
          <a:endParaRPr lang="en-US" sz="3100" kern="1200" dirty="0"/>
        </a:p>
      </dsp:txBody>
      <dsp:txXfrm rot="10800000">
        <a:off x="1612884" y="4454248"/>
        <a:ext cx="4870505" cy="685832"/>
      </dsp:txXfrm>
    </dsp:sp>
    <dsp:sp modelId="{EF3EF3FA-FEB9-4C9A-94F4-587FF70020F0}">
      <dsp:nvSpPr>
        <dsp:cNvPr id="0" name=""/>
        <dsp:cNvSpPr/>
      </dsp:nvSpPr>
      <dsp:spPr>
        <a:xfrm>
          <a:off x="1098510" y="4454248"/>
          <a:ext cx="685832" cy="685832"/>
        </a:xfrm>
        <a:prstGeom prst="ellipse">
          <a:avLst/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9B01ED-AA37-4504-A209-CFCD270EBD8C}">
      <dsp:nvSpPr>
        <dsp:cNvPr id="0" name=""/>
        <dsp:cNvSpPr/>
      </dsp:nvSpPr>
      <dsp:spPr>
        <a:xfrm>
          <a:off x="3571" y="719044"/>
          <a:ext cx="1107281" cy="6955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woPt" dir="t"/>
        </a:scene3d>
        <a:sp3d prstMaterial="metal"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Turn LED ON</a:t>
          </a:r>
          <a:endParaRPr lang="en-US" sz="1800" kern="1200" dirty="0"/>
        </a:p>
      </dsp:txBody>
      <dsp:txXfrm>
        <a:off x="23942" y="739415"/>
        <a:ext cx="1066539" cy="654769"/>
      </dsp:txXfrm>
    </dsp:sp>
    <dsp:sp modelId="{54EA5AF1-79A0-45DF-B79B-9F2E6D7DAB07}">
      <dsp:nvSpPr>
        <dsp:cNvPr id="0" name=""/>
        <dsp:cNvSpPr/>
      </dsp:nvSpPr>
      <dsp:spPr>
        <a:xfrm>
          <a:off x="1221581" y="929497"/>
          <a:ext cx="234743" cy="27460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1221581" y="984418"/>
        <a:ext cx="164320" cy="164763"/>
      </dsp:txXfrm>
    </dsp:sp>
    <dsp:sp modelId="{0D272161-1572-4388-8E62-BCF5D14871DA}">
      <dsp:nvSpPr>
        <dsp:cNvPr id="0" name=""/>
        <dsp:cNvSpPr/>
      </dsp:nvSpPr>
      <dsp:spPr>
        <a:xfrm>
          <a:off x="1553765" y="719044"/>
          <a:ext cx="1107281" cy="6955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metal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Wait</a:t>
          </a:r>
          <a:endParaRPr lang="en-US" sz="1800" kern="1200" dirty="0"/>
        </a:p>
      </dsp:txBody>
      <dsp:txXfrm>
        <a:off x="1574136" y="739415"/>
        <a:ext cx="1066539" cy="654769"/>
      </dsp:txXfrm>
    </dsp:sp>
    <dsp:sp modelId="{471C282A-392D-414A-913E-6C8955ACE80E}">
      <dsp:nvSpPr>
        <dsp:cNvPr id="0" name=""/>
        <dsp:cNvSpPr/>
      </dsp:nvSpPr>
      <dsp:spPr>
        <a:xfrm>
          <a:off x="2771775" y="929497"/>
          <a:ext cx="234743" cy="27460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2771775" y="984418"/>
        <a:ext cx="164320" cy="164763"/>
      </dsp:txXfrm>
    </dsp:sp>
    <dsp:sp modelId="{21642693-5C77-4A9C-835F-42644119EE70}">
      <dsp:nvSpPr>
        <dsp:cNvPr id="0" name=""/>
        <dsp:cNvSpPr/>
      </dsp:nvSpPr>
      <dsp:spPr>
        <a:xfrm>
          <a:off x="3103959" y="719044"/>
          <a:ext cx="1107281" cy="6955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metal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Turn LED OFF</a:t>
          </a:r>
          <a:endParaRPr lang="en-US" sz="1800" kern="1200" dirty="0"/>
        </a:p>
      </dsp:txBody>
      <dsp:txXfrm>
        <a:off x="3124330" y="739415"/>
        <a:ext cx="1066539" cy="654769"/>
      </dsp:txXfrm>
    </dsp:sp>
    <dsp:sp modelId="{C90522B2-5179-4C55-B065-D8EE0185BAC2}">
      <dsp:nvSpPr>
        <dsp:cNvPr id="0" name=""/>
        <dsp:cNvSpPr/>
      </dsp:nvSpPr>
      <dsp:spPr>
        <a:xfrm>
          <a:off x="4321968" y="929497"/>
          <a:ext cx="234743" cy="27460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4321968" y="984418"/>
        <a:ext cx="164320" cy="164763"/>
      </dsp:txXfrm>
    </dsp:sp>
    <dsp:sp modelId="{4D020D4E-8565-4609-87DC-FF8D74A2D58E}">
      <dsp:nvSpPr>
        <dsp:cNvPr id="0" name=""/>
        <dsp:cNvSpPr/>
      </dsp:nvSpPr>
      <dsp:spPr>
        <a:xfrm>
          <a:off x="4654153" y="719044"/>
          <a:ext cx="1107281" cy="6955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metal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Wait</a:t>
          </a:r>
          <a:endParaRPr lang="en-US" sz="1800" kern="1200" dirty="0"/>
        </a:p>
      </dsp:txBody>
      <dsp:txXfrm>
        <a:off x="4674524" y="739415"/>
        <a:ext cx="1066539" cy="654769"/>
      </dsp:txXfrm>
    </dsp:sp>
    <dsp:sp modelId="{6C26E0ED-3C04-4D28-8F78-791803B98705}">
      <dsp:nvSpPr>
        <dsp:cNvPr id="0" name=""/>
        <dsp:cNvSpPr/>
      </dsp:nvSpPr>
      <dsp:spPr>
        <a:xfrm>
          <a:off x="5872162" y="929497"/>
          <a:ext cx="234743" cy="27460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5872162" y="984418"/>
        <a:ext cx="164320" cy="164763"/>
      </dsp:txXfrm>
    </dsp:sp>
    <dsp:sp modelId="{4C1BBBB8-C0E1-480A-AA20-A50B4E181F2C}">
      <dsp:nvSpPr>
        <dsp:cNvPr id="0" name=""/>
        <dsp:cNvSpPr/>
      </dsp:nvSpPr>
      <dsp:spPr>
        <a:xfrm>
          <a:off x="6204346" y="719044"/>
          <a:ext cx="1107281" cy="6955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metal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Rinse &amp; Repeat</a:t>
          </a:r>
          <a:endParaRPr lang="en-US" sz="1800" kern="1200" dirty="0"/>
        </a:p>
      </dsp:txBody>
      <dsp:txXfrm>
        <a:off x="6224717" y="739415"/>
        <a:ext cx="1066539" cy="6547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E2234-9810-4930-BC4D-F51FD6DF625E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EE91B6-4F2A-4BCD-BCA9-FE8A9CA16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7380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E3EC2-99B7-4D3D-8D84-B3A88B2E1AC9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C4BFE6-3B45-42EC-85D1-6567F193CB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564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fld id="{F4B5E9C2-E150-4D2D-8541-3413E026E216}" type="slidenum">
              <a:rPr lang="en-US" altLang="en-US" sz="1200" smtClean="0"/>
              <a:pPr eaLnBrk="1" hangingPunct="1">
                <a:defRPr/>
              </a:pPr>
              <a:t>29</a:t>
            </a:fld>
            <a:endParaRPr lang="en-US" altLang="en-US" sz="1200" smtClean="0"/>
          </a:p>
        </p:txBody>
      </p:sp>
      <p:sp>
        <p:nvSpPr>
          <p:cNvPr id="17409" name="Rectangle 1"/>
          <p:cNvSpPr>
            <a:spLocks noGrp="1" noRot="1" noChangeAspect="1" noChangeArrowheads="1"/>
          </p:cNvSpPr>
          <p:nvPr>
            <p:ph type="sldImg"/>
          </p:nvPr>
        </p:nvSpPr>
        <p:spPr>
          <a:ln/>
          <a:extLst>
            <a:ext uri="{FAA26D3D-D897-4be2-8F04-BA451C77F1D7}"/>
          </a:extLst>
        </p:spPr>
      </p:sp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 lIns="0" tIns="0" rIns="0" bIns="0"/>
          <a:lstStyle/>
          <a:p>
            <a:pPr eaLnBrk="1" hangingPunct="1">
              <a:lnSpc>
                <a:spcPct val="95000"/>
              </a:lnSpc>
              <a:spcBef>
                <a:spcPct val="0"/>
              </a:spcBef>
              <a:defRPr/>
            </a:pPr>
            <a:r>
              <a:rPr lang="en-US" sz="1600">
                <a:solidFill>
                  <a:srgbClr val="000000"/>
                </a:solidFill>
                <a:latin typeface="Arial" charset="0"/>
                <a:ea typeface="ＭＳ Ｐゴシック" charset="0"/>
                <a:cs typeface="+mn-cs"/>
              </a:rPr>
              <a:t>Explain Anode, and Cathode.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Three commands to rule the world… or at least do 80% of cool </a:t>
            </a:r>
            <a:r>
              <a:rPr lang="en-US" dirty="0" err="1" smtClean="0"/>
              <a:t>Arduino</a:t>
            </a:r>
            <a:r>
              <a:rPr lang="en-US" dirty="0" smtClean="0"/>
              <a:t> projects.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>
              <a:defRPr/>
            </a:pPr>
            <a:fld id="{0C33604E-769B-449E-92DD-EB69E5FDB80D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sz="quarter"/>
          </p:nvPr>
        </p:nvSpPr>
        <p:spPr/>
        <p:txBody>
          <a:bodyPr/>
          <a:lstStyle>
            <a:lvl1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  <a:p>
            <a:pPr>
              <a:defRPr/>
            </a:pPr>
            <a:fld id="{154A0432-F296-47FD-9230-A073D307117C}" type="slidenum">
              <a:rPr lang="en-US" sz="1000" smtClean="0">
                <a:solidFill>
                  <a:srgbClr val="000000"/>
                </a:solidFill>
                <a:latin typeface="HelveticaNeueLT Pro 77 BdCn" pitchFamily="48" charset="0"/>
              </a:rPr>
              <a:pPr>
                <a:defRPr/>
              </a:pPr>
              <a:t>53</a:t>
            </a:fld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</p:txBody>
      </p:sp>
      <p:sp>
        <p:nvSpPr>
          <p:cNvPr id="16385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16386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endParaRPr lang="en-US" dirty="0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sz="quarter"/>
          </p:nvPr>
        </p:nvSpPr>
        <p:spPr/>
        <p:txBody>
          <a:bodyPr/>
          <a:lstStyle>
            <a:lvl1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  <a:p>
            <a:pPr>
              <a:defRPr/>
            </a:pPr>
            <a:fld id="{171072FD-44D4-42BC-B5E9-874759D5A042}" type="slidenum">
              <a:rPr lang="en-US" sz="1000" smtClean="0">
                <a:solidFill>
                  <a:srgbClr val="000000"/>
                </a:solidFill>
                <a:latin typeface="HelveticaNeueLT Pro 77 BdCn" pitchFamily="48" charset="0"/>
              </a:rPr>
              <a:pPr>
                <a:defRPr/>
              </a:pPr>
              <a:t>57</a:t>
            </a:fld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</p:txBody>
      </p:sp>
      <p:sp>
        <p:nvSpPr>
          <p:cNvPr id="14337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14338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sz="quarter"/>
          </p:nvPr>
        </p:nvSpPr>
        <p:spPr/>
        <p:txBody>
          <a:bodyPr/>
          <a:lstStyle>
            <a:lvl1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  <a:p>
            <a:pPr>
              <a:defRPr/>
            </a:pPr>
            <a:fld id="{7C5B4985-CAB2-4036-810D-8C0BF457C598}" type="slidenum">
              <a:rPr lang="en-US" sz="1000" smtClean="0">
                <a:solidFill>
                  <a:srgbClr val="000000"/>
                </a:solidFill>
                <a:latin typeface="HelveticaNeueLT Pro 77 BdCn" pitchFamily="48" charset="0"/>
              </a:rPr>
              <a:pPr>
                <a:defRPr/>
              </a:pPr>
              <a:t>61</a:t>
            </a:fld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</p:txBody>
      </p:sp>
      <p:sp>
        <p:nvSpPr>
          <p:cNvPr id="14337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14338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r>
              <a:rPr lang="en-US" dirty="0" smtClean="0">
                <a:ea typeface="ＭＳ Ｐゴシック" charset="0"/>
                <a:cs typeface="+mn-cs"/>
              </a:rPr>
              <a:t>Put together circuit # 7 and leave in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sz="quarter"/>
          </p:nvPr>
        </p:nvSpPr>
        <p:spPr/>
        <p:txBody>
          <a:bodyPr/>
          <a:lstStyle>
            <a:lvl1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  <a:p>
            <a:pPr>
              <a:defRPr/>
            </a:pPr>
            <a:fld id="{7A1EA66D-AAFA-4795-8B54-7729C4346095}" type="slidenum">
              <a:rPr lang="en-US" sz="1000" smtClean="0">
                <a:solidFill>
                  <a:srgbClr val="000000"/>
                </a:solidFill>
                <a:latin typeface="HelveticaNeueLT Pro 77 BdCn" pitchFamily="48" charset="0"/>
              </a:rPr>
              <a:pPr>
                <a:defRPr/>
              </a:pPr>
              <a:t>62</a:t>
            </a:fld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</p:txBody>
      </p:sp>
      <p:sp>
        <p:nvSpPr>
          <p:cNvPr id="14337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14338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sz="quarter"/>
          </p:nvPr>
        </p:nvSpPr>
        <p:spPr/>
        <p:txBody>
          <a:bodyPr/>
          <a:lstStyle>
            <a:lvl1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en-US" sz="1000">
              <a:solidFill>
                <a:srgbClr val="000000"/>
              </a:solidFill>
              <a:latin typeface="HelveticaNeueLT Pro 77 BdCn" pitchFamily="48" charset="0"/>
            </a:endParaRPr>
          </a:p>
          <a:p>
            <a:pPr>
              <a:defRPr/>
            </a:pPr>
            <a:fld id="{BFDBCA6C-E5C5-4ED0-95AD-ECBEF011D8A2}" type="slidenum">
              <a:rPr lang="en-US" sz="1000">
                <a:solidFill>
                  <a:srgbClr val="000000"/>
                </a:solidFill>
                <a:latin typeface="HelveticaNeueLT Pro 77 BdCn" pitchFamily="48" charset="0"/>
              </a:rPr>
              <a:pPr>
                <a:defRPr/>
              </a:pPr>
              <a:t>69</a:t>
            </a:fld>
            <a:endParaRPr lang="en-US" sz="1000">
              <a:solidFill>
                <a:srgbClr val="000000"/>
              </a:solidFill>
              <a:latin typeface="HelveticaNeueLT Pro 77 BdCn" pitchFamily="48" charset="0"/>
            </a:endParaRPr>
          </a:p>
        </p:txBody>
      </p:sp>
      <p:sp>
        <p:nvSpPr>
          <p:cNvPr id="14337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14338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r>
              <a:rPr lang="en-US" dirty="0" smtClean="0">
                <a:cs typeface="+mn-cs"/>
              </a:rPr>
              <a:t>For this reason, we typically do not use Digital I/O 0 or 1 for anything in our designs.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sz="quarter"/>
          </p:nvPr>
        </p:nvSpPr>
        <p:spPr/>
        <p:txBody>
          <a:bodyPr/>
          <a:lstStyle>
            <a:lvl1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  <a:p>
            <a:pPr>
              <a:defRPr/>
            </a:pPr>
            <a:fld id="{EE88BDB4-9502-476D-B7D3-379E826245F2}" type="slidenum">
              <a:rPr lang="en-US" sz="1000" smtClean="0">
                <a:solidFill>
                  <a:srgbClr val="000000"/>
                </a:solidFill>
                <a:latin typeface="HelveticaNeueLT Pro 77 BdCn" pitchFamily="48" charset="0"/>
              </a:rPr>
              <a:pPr>
                <a:defRPr/>
              </a:pPr>
              <a:t>73</a:t>
            </a:fld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</p:txBody>
      </p:sp>
      <p:sp>
        <p:nvSpPr>
          <p:cNvPr id="14337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14338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sz="quarter"/>
          </p:nvPr>
        </p:nvSpPr>
        <p:spPr/>
        <p:txBody>
          <a:bodyPr/>
          <a:lstStyle>
            <a:lvl1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en-US" sz="1000">
              <a:solidFill>
                <a:srgbClr val="000000"/>
              </a:solidFill>
              <a:latin typeface="HelveticaNeueLT Pro 77 BdCn" pitchFamily="48" charset="0"/>
            </a:endParaRPr>
          </a:p>
          <a:p>
            <a:pPr>
              <a:defRPr/>
            </a:pPr>
            <a:fld id="{17F38AE4-EDF6-4FCC-9F22-6F8FDB5D8490}" type="slidenum">
              <a:rPr lang="en-US" sz="1000">
                <a:solidFill>
                  <a:srgbClr val="000000"/>
                </a:solidFill>
                <a:latin typeface="HelveticaNeueLT Pro 77 BdCn" pitchFamily="48" charset="0"/>
              </a:rPr>
              <a:pPr>
                <a:defRPr/>
              </a:pPr>
              <a:t>74</a:t>
            </a:fld>
            <a:endParaRPr lang="en-US" sz="1000">
              <a:solidFill>
                <a:srgbClr val="000000"/>
              </a:solidFill>
              <a:latin typeface="HelveticaNeueLT Pro 77 BdCn" pitchFamily="48" charset="0"/>
            </a:endParaRPr>
          </a:p>
        </p:txBody>
      </p:sp>
      <p:sp>
        <p:nvSpPr>
          <p:cNvPr id="16385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16386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sz="quarter"/>
          </p:nvPr>
        </p:nvSpPr>
        <p:spPr/>
        <p:txBody>
          <a:bodyPr/>
          <a:lstStyle>
            <a:lvl1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en-US" sz="1000">
              <a:solidFill>
                <a:srgbClr val="000000"/>
              </a:solidFill>
              <a:latin typeface="HelveticaNeueLT Pro 77 BdCn" pitchFamily="48" charset="0"/>
            </a:endParaRPr>
          </a:p>
          <a:p>
            <a:pPr>
              <a:defRPr/>
            </a:pPr>
            <a:fld id="{6F4C6C3B-1658-4AEC-AA35-EF42A3B8EE72}" type="slidenum">
              <a:rPr lang="en-US" sz="1000">
                <a:solidFill>
                  <a:srgbClr val="000000"/>
                </a:solidFill>
                <a:latin typeface="HelveticaNeueLT Pro 77 BdCn" pitchFamily="48" charset="0"/>
              </a:rPr>
              <a:pPr>
                <a:defRPr/>
              </a:pPr>
              <a:t>76</a:t>
            </a:fld>
            <a:endParaRPr lang="en-US" sz="1000">
              <a:solidFill>
                <a:srgbClr val="000000"/>
              </a:solidFill>
              <a:latin typeface="HelveticaNeueLT Pro 77 BdCn" pitchFamily="48" charset="0"/>
            </a:endParaRPr>
          </a:p>
        </p:txBody>
      </p:sp>
      <p:sp>
        <p:nvSpPr>
          <p:cNvPr id="16385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16386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sz="quarter"/>
          </p:nvPr>
        </p:nvSpPr>
        <p:spPr/>
        <p:txBody>
          <a:bodyPr/>
          <a:lstStyle>
            <a:lvl1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en-US" sz="1000">
              <a:solidFill>
                <a:srgbClr val="000000"/>
              </a:solidFill>
              <a:latin typeface="HelveticaNeueLT Pro 77 BdCn" pitchFamily="48" charset="0"/>
            </a:endParaRPr>
          </a:p>
          <a:p>
            <a:pPr>
              <a:defRPr/>
            </a:pPr>
            <a:fld id="{749B5912-3409-4E7B-8908-7E96B5D2353F}" type="slidenum">
              <a:rPr lang="en-US" sz="1000">
                <a:solidFill>
                  <a:srgbClr val="000000"/>
                </a:solidFill>
                <a:latin typeface="HelveticaNeueLT Pro 77 BdCn" pitchFamily="48" charset="0"/>
              </a:rPr>
              <a:pPr>
                <a:defRPr/>
              </a:pPr>
              <a:t>77</a:t>
            </a:fld>
            <a:endParaRPr lang="en-US" sz="1000">
              <a:solidFill>
                <a:srgbClr val="000000"/>
              </a:solidFill>
              <a:latin typeface="HelveticaNeueLT Pro 77 BdCn" pitchFamily="48" charset="0"/>
            </a:endParaRPr>
          </a:p>
        </p:txBody>
      </p:sp>
      <p:sp>
        <p:nvSpPr>
          <p:cNvPr id="16385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16386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sz="quarter"/>
          </p:nvPr>
        </p:nvSpPr>
        <p:spPr/>
        <p:txBody>
          <a:bodyPr/>
          <a:lstStyle>
            <a:lvl1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  <a:p>
            <a:pPr>
              <a:defRPr/>
            </a:pPr>
            <a:fld id="{5E0CB81F-8FF3-4380-999D-BE7960BD155B}" type="slidenum">
              <a:rPr lang="en-US" sz="1000" smtClean="0">
                <a:solidFill>
                  <a:srgbClr val="000000"/>
                </a:solidFill>
                <a:latin typeface="HelveticaNeueLT Pro 77 BdCn" pitchFamily="48" charset="0"/>
              </a:rPr>
              <a:pPr>
                <a:defRPr/>
              </a:pPr>
              <a:t>36</a:t>
            </a:fld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</p:txBody>
      </p:sp>
      <p:sp>
        <p:nvSpPr>
          <p:cNvPr id="14337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14338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sz="quarter"/>
          </p:nvPr>
        </p:nvSpPr>
        <p:spPr/>
        <p:txBody>
          <a:bodyPr/>
          <a:lstStyle>
            <a:lvl1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  <a:p>
            <a:pPr>
              <a:defRPr/>
            </a:pPr>
            <a:fld id="{D2DE74F6-173B-41CE-A54B-5B16C5977072}" type="slidenum">
              <a:rPr lang="en-US" sz="1000" smtClean="0">
                <a:solidFill>
                  <a:srgbClr val="000000"/>
                </a:solidFill>
                <a:latin typeface="HelveticaNeueLT Pro 77 BdCn" pitchFamily="48" charset="0"/>
              </a:rPr>
              <a:pPr>
                <a:defRPr/>
              </a:pPr>
              <a:t>96</a:t>
            </a:fld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</p:txBody>
      </p:sp>
      <p:sp>
        <p:nvSpPr>
          <p:cNvPr id="14337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14338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sz="quarter"/>
          </p:nvPr>
        </p:nvSpPr>
        <p:spPr/>
        <p:txBody>
          <a:bodyPr/>
          <a:lstStyle>
            <a:lvl1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  <a:p>
            <a:pPr>
              <a:defRPr/>
            </a:pPr>
            <a:fld id="{CE724359-7D29-4CD0-9F61-43A0E20920DA}" type="slidenum">
              <a:rPr lang="en-US" sz="1000" smtClean="0">
                <a:solidFill>
                  <a:srgbClr val="000000"/>
                </a:solidFill>
                <a:latin typeface="HelveticaNeueLT Pro 77 BdCn" pitchFamily="48" charset="0"/>
              </a:rPr>
              <a:pPr>
                <a:defRPr/>
              </a:pPr>
              <a:t>97</a:t>
            </a:fld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</p:txBody>
      </p:sp>
      <p:sp>
        <p:nvSpPr>
          <p:cNvPr id="14337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14338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sz="quarter"/>
          </p:nvPr>
        </p:nvSpPr>
        <p:spPr/>
        <p:txBody>
          <a:bodyPr/>
          <a:lstStyle>
            <a:lvl1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  <a:p>
            <a:pPr>
              <a:defRPr/>
            </a:pPr>
            <a:fld id="{03778697-5B26-4611-82A9-1D60C64AD328}" type="slidenum">
              <a:rPr lang="en-US" sz="1000" smtClean="0">
                <a:solidFill>
                  <a:srgbClr val="000000"/>
                </a:solidFill>
                <a:latin typeface="HelveticaNeueLT Pro 77 BdCn" pitchFamily="48" charset="0"/>
              </a:rPr>
              <a:pPr>
                <a:defRPr/>
              </a:pPr>
              <a:t>98</a:t>
            </a:fld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</p:txBody>
      </p:sp>
      <p:sp>
        <p:nvSpPr>
          <p:cNvPr id="14337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14338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sz="quarter"/>
          </p:nvPr>
        </p:nvSpPr>
        <p:spPr/>
        <p:txBody>
          <a:bodyPr/>
          <a:lstStyle>
            <a:lvl1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  <a:p>
            <a:pPr>
              <a:defRPr/>
            </a:pPr>
            <a:fld id="{B98765C0-7A0C-4D8F-AA55-EE9EF660179F}" type="slidenum">
              <a:rPr lang="en-US" sz="1000" smtClean="0">
                <a:solidFill>
                  <a:srgbClr val="000000"/>
                </a:solidFill>
                <a:latin typeface="HelveticaNeueLT Pro 77 BdCn" pitchFamily="48" charset="0"/>
              </a:rPr>
              <a:pPr>
                <a:defRPr/>
              </a:pPr>
              <a:t>99</a:t>
            </a:fld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</p:txBody>
      </p:sp>
      <p:sp>
        <p:nvSpPr>
          <p:cNvPr id="14337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14338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sz="quarter"/>
          </p:nvPr>
        </p:nvSpPr>
        <p:spPr/>
        <p:txBody>
          <a:bodyPr/>
          <a:lstStyle>
            <a:lvl1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  <a:p>
            <a:pPr>
              <a:defRPr/>
            </a:pPr>
            <a:fld id="{D4015817-0DF7-4558-97B7-3CB40ACED709}" type="slidenum">
              <a:rPr lang="en-US" sz="1000" smtClean="0">
                <a:solidFill>
                  <a:srgbClr val="000000"/>
                </a:solidFill>
                <a:latin typeface="HelveticaNeueLT Pro 77 BdCn" pitchFamily="48" charset="0"/>
              </a:rPr>
              <a:pPr>
                <a:defRPr/>
              </a:pPr>
              <a:t>37</a:t>
            </a:fld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</p:txBody>
      </p:sp>
      <p:sp>
        <p:nvSpPr>
          <p:cNvPr id="14337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14338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r>
              <a:rPr lang="en-US" dirty="0" smtClean="0">
                <a:ea typeface="ＭＳ Ｐゴシック" charset="0"/>
                <a:cs typeface="+mn-cs"/>
              </a:rPr>
              <a:t>Look up analog ref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sz="quarter"/>
          </p:nvPr>
        </p:nvSpPr>
        <p:spPr/>
        <p:txBody>
          <a:bodyPr/>
          <a:lstStyle>
            <a:lvl1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  <a:p>
            <a:pPr>
              <a:defRPr/>
            </a:pPr>
            <a:fld id="{97B8F684-C432-405F-8A3C-C821BFA6FB0D}" type="slidenum">
              <a:rPr lang="en-US" sz="1000" smtClean="0">
                <a:solidFill>
                  <a:srgbClr val="000000"/>
                </a:solidFill>
                <a:latin typeface="HelveticaNeueLT Pro 77 BdCn" pitchFamily="48" charset="0"/>
              </a:rPr>
              <a:pPr>
                <a:defRPr/>
              </a:pPr>
              <a:t>41</a:t>
            </a:fld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</p:txBody>
      </p:sp>
      <p:sp>
        <p:nvSpPr>
          <p:cNvPr id="14337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14338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sz="quarter"/>
          </p:nvPr>
        </p:nvSpPr>
        <p:spPr/>
        <p:txBody>
          <a:bodyPr/>
          <a:lstStyle>
            <a:lvl1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  <a:p>
            <a:pPr>
              <a:defRPr/>
            </a:pPr>
            <a:fld id="{0E033FD4-F830-4DDE-BBB8-ED7B55F9927F}" type="slidenum">
              <a:rPr lang="en-US" sz="1000" smtClean="0">
                <a:solidFill>
                  <a:srgbClr val="000000"/>
                </a:solidFill>
                <a:latin typeface="HelveticaNeueLT Pro 77 BdCn" pitchFamily="48" charset="0"/>
              </a:rPr>
              <a:pPr>
                <a:defRPr/>
              </a:pPr>
              <a:t>42</a:t>
            </a:fld>
            <a:endParaRPr lang="en-US" sz="1000" smtClean="0">
              <a:solidFill>
                <a:srgbClr val="000000"/>
              </a:solidFill>
              <a:latin typeface="HelveticaNeueLT Pro 77 BdCn" pitchFamily="48" charset="0"/>
            </a:endParaRPr>
          </a:p>
        </p:txBody>
      </p:sp>
      <p:sp>
        <p:nvSpPr>
          <p:cNvPr id="14337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14338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Be sure to point out the what all of the buttons do.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>
              <a:defRPr/>
            </a:pPr>
            <a:fld id="{950BB00B-EEC8-4827-8E33-BB40964A8317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sz="quarter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8961029-EC5F-4B45-BCAE-5FEA3DCD98CB}" type="slidenum">
              <a:rPr lang="en-US"/>
              <a:pPr>
                <a:defRPr/>
              </a:pPr>
              <a:t>46</a:t>
            </a:fld>
            <a:endParaRPr lang="en-US"/>
          </a:p>
        </p:txBody>
      </p:sp>
      <p:sp>
        <p:nvSpPr>
          <p:cNvPr id="14337" name="Text Box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4338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dirty="0" smtClean="0">
                <a:cs typeface="+mn-cs"/>
              </a:rPr>
              <a:t>All connections to computers- mice, printers </a:t>
            </a:r>
            <a:r>
              <a:rPr lang="en-US" dirty="0" err="1" smtClean="0">
                <a:cs typeface="+mn-cs"/>
              </a:rPr>
              <a:t>etc</a:t>
            </a:r>
            <a:r>
              <a:rPr lang="en-US" dirty="0" smtClean="0">
                <a:cs typeface="+mn-cs"/>
              </a:rPr>
              <a:t> use a serial port. </a:t>
            </a:r>
            <a:r>
              <a:rPr lang="en-US" dirty="0" err="1" smtClean="0">
                <a:cs typeface="+mn-cs"/>
              </a:rPr>
              <a:t>Gotta</a:t>
            </a:r>
            <a:r>
              <a:rPr lang="en-US" dirty="0" smtClean="0">
                <a:cs typeface="+mn-cs"/>
              </a:rPr>
              <a:t> pick the right one.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sz="quarter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62BE1984-4663-4AA0-AE2E-A9C072B0BFFB}" type="slidenum">
              <a:rPr lang="en-US"/>
              <a:pPr>
                <a:defRPr/>
              </a:pPr>
              <a:t>47</a:t>
            </a:fld>
            <a:endParaRPr lang="en-US"/>
          </a:p>
        </p:txBody>
      </p:sp>
      <p:sp>
        <p:nvSpPr>
          <p:cNvPr id="14337" name="Text Box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4338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dirty="0" smtClean="0">
                <a:cs typeface="+mn-cs"/>
              </a:rPr>
              <a:t>All connections to computers- mice, printers </a:t>
            </a:r>
            <a:r>
              <a:rPr lang="en-US" dirty="0" err="1" smtClean="0">
                <a:cs typeface="+mn-cs"/>
              </a:rPr>
              <a:t>etc</a:t>
            </a:r>
            <a:r>
              <a:rPr lang="en-US" dirty="0" smtClean="0">
                <a:cs typeface="+mn-cs"/>
              </a:rPr>
              <a:t> use a serial port. </a:t>
            </a:r>
            <a:r>
              <a:rPr lang="en-US" dirty="0" err="1" smtClean="0">
                <a:cs typeface="+mn-cs"/>
              </a:rPr>
              <a:t>Gotta</a:t>
            </a:r>
            <a:r>
              <a:rPr lang="en-US" dirty="0" smtClean="0">
                <a:cs typeface="+mn-cs"/>
              </a:rPr>
              <a:t> pick the right one.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Review the two main parts of the sketch – void setup() and void loop()</a:t>
            </a:r>
          </a:p>
          <a:p>
            <a:pPr>
              <a:defRPr/>
            </a:pPr>
            <a:r>
              <a:rPr lang="en-US" dirty="0" smtClean="0"/>
              <a:t>Provide rationale for good commenting.</a:t>
            </a:r>
          </a:p>
          <a:p>
            <a:pPr>
              <a:defRPr/>
            </a:pPr>
            <a:r>
              <a:rPr lang="en-US" dirty="0" smtClean="0"/>
              <a:t>Emphasize the need for good / clean coding practices like indenting.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  <a:p>
            <a:pPr>
              <a:defRPr/>
            </a:pPr>
            <a:fld id="{B6D15757-05BB-4432-A079-87C138B8D9E6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2517775"/>
            <a:ext cx="9144000" cy="152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14600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70375"/>
            <a:ext cx="6400800" cy="1648721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A4EE-B1B5-45E5-AC4A-9F6E5193B3DC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CA11D-F554-437B-AECF-F01853CC2578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2452291" y="161841"/>
            <a:ext cx="4239419" cy="2124159"/>
            <a:chOff x="2283938" y="80879"/>
            <a:chExt cx="4239419" cy="2124159"/>
          </a:xfrm>
        </p:grpSpPr>
        <p:pic>
          <p:nvPicPr>
            <p:cNvPr id="2052" name="Picture 4" descr="C:\Users\tkbletsc\Dropbox\Robot\Logo\raptor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8666" y="80879"/>
              <a:ext cx="2169963" cy="14431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3" name="Picture 5" descr="C:\Users\tkbletsc\Dropbox\Robot\Logo\terrorbytes-name-green.png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3938" y="1581148"/>
              <a:ext cx="4239419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C:\Users\tkbletsc\Dropbox\Robot\Logo\frc4651-white.png"/>
            <p:cNvPicPr>
              <a:picLocks noChangeAspect="1" noChangeArrowheads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7339" y="1981200"/>
              <a:ext cx="1852617" cy="2238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2" descr="http://www.usfirst.org/uploadedImages/Robotics_Programs/FRC/FRC_Communications_Resource_Center/Branding_and_Logos/FIRST_vert.gif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5919096"/>
            <a:ext cx="790575" cy="712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60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A4EE-B1B5-45E5-AC4A-9F6E5193B3DC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CA11D-F554-437B-AECF-F01853CC2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937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A4EE-B1B5-45E5-AC4A-9F6E5193B3DC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CA11D-F554-437B-AECF-F01853CC2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689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105400"/>
            <a:ext cx="9144000" cy="838200"/>
          </a:xfrm>
        </p:spPr>
        <p:txBody>
          <a:bodyPr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A4EE-B1B5-45E5-AC4A-9F6E5193B3DC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CA11D-F554-437B-AECF-F01853CC2578}" type="slidenum">
              <a:rPr lang="en-US" smtClean="0"/>
              <a:t>‹#›</a:t>
            </a:fld>
            <a:endParaRPr lang="en-US"/>
          </a:p>
        </p:txBody>
      </p:sp>
      <p:pic>
        <p:nvPicPr>
          <p:cNvPr id="3074" name="Picture 2" descr="http://dumais.us/newtown/blog/wp-content/uploads/2013/01/thankyou.jp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95" y="1657350"/>
            <a:ext cx="5046784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tkbletsc\Dropbox\Robot\Logo\raptor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379" y="2330450"/>
            <a:ext cx="3685621" cy="245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0" y="0"/>
            <a:ext cx="9144000" cy="99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7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838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859"/>
            <a:ext cx="8077200" cy="840059"/>
          </a:xfrm>
          <a:solidFill>
            <a:schemeClr val="accent1"/>
          </a:solidFill>
        </p:spPr>
        <p:txBody>
          <a:bodyPr lIns="18288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A4EE-B1B5-45E5-AC4A-9F6E5193B3DC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CA11D-F554-437B-AECF-F01853CC2578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 descr="C:\Users\tkbletsc\Dropbox\Robot\Logo\raptor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3974" y="88795"/>
            <a:ext cx="995405" cy="66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40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A4EE-B1B5-45E5-AC4A-9F6E5193B3DC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CA11D-F554-437B-AECF-F01853CC2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728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A4EE-B1B5-45E5-AC4A-9F6E5193B3DC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CA11D-F554-437B-AECF-F01853CC2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530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A4EE-B1B5-45E5-AC4A-9F6E5193B3DC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CA11D-F554-437B-AECF-F01853CC2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431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A4EE-B1B5-45E5-AC4A-9F6E5193B3DC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CA11D-F554-437B-AECF-F01853CC2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017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A4EE-B1B5-45E5-AC4A-9F6E5193B3DC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CA11D-F554-437B-AECF-F01853CC2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3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A4EE-B1B5-45E5-AC4A-9F6E5193B3DC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CA11D-F554-437B-AECF-F01853CC2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027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A4EE-B1B5-45E5-AC4A-9F6E5193B3DC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CA11D-F554-437B-AECF-F01853CC2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467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D1A4EE-B1B5-45E5-AC4A-9F6E5193B3DC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CA11D-F554-437B-AECF-F01853CC257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838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C:\Users\tkbletsc\Dropbox\Robot\Logo\raptor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3974" y="88795"/>
            <a:ext cx="995405" cy="66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8103974" cy="838200"/>
          </a:xfrm>
          <a:prstGeom prst="rect">
            <a:avLst/>
          </a:prstGeom>
        </p:spPr>
        <p:txBody>
          <a:bodyPr vert="horz" lIns="18288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285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13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2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8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7" Type="http://schemas.openxmlformats.org/officeDocument/2006/relationships/image" Target="../media/image12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jpeg"/><Relationship Id="rId5" Type="http://schemas.openxmlformats.org/officeDocument/2006/relationships/image" Target="../media/image125.jpeg"/><Relationship Id="rId4" Type="http://schemas.openxmlformats.org/officeDocument/2006/relationships/image" Target="../media/image124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7" Type="http://schemas.openxmlformats.org/officeDocument/2006/relationships/image" Target="../media/image12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jpeg"/><Relationship Id="rId5" Type="http://schemas.openxmlformats.org/officeDocument/2006/relationships/image" Target="../media/image130.png"/><Relationship Id="rId4" Type="http://schemas.openxmlformats.org/officeDocument/2006/relationships/image" Target="../media/image129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7" Type="http://schemas.openxmlformats.org/officeDocument/2006/relationships/image" Target="../media/image13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jpeg"/><Relationship Id="rId5" Type="http://schemas.openxmlformats.org/officeDocument/2006/relationships/image" Target="../media/image131.jpeg"/><Relationship Id="rId4" Type="http://schemas.openxmlformats.org/officeDocument/2006/relationships/image" Target="../media/image1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Introduction to Electronics and</a:t>
            </a:r>
            <a:br>
              <a:rPr lang="en-US" dirty="0" smtClean="0"/>
            </a:br>
            <a:r>
              <a:rPr lang="en-US" dirty="0" smtClean="0"/>
              <a:t>Custom Circuits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70375"/>
            <a:ext cx="6400800" cy="1648721"/>
          </a:xfrm>
        </p:spPr>
        <p:txBody>
          <a:bodyPr>
            <a:normAutofit/>
          </a:bodyPr>
          <a:lstStyle/>
          <a:p>
            <a:r>
              <a:rPr lang="en-US" dirty="0" smtClean="0"/>
              <a:t>Tyler Bletsch</a:t>
            </a:r>
            <a:br>
              <a:rPr lang="en-US" dirty="0" smtClean="0"/>
            </a:br>
            <a:r>
              <a:rPr lang="en-US" sz="2400" dirty="0" smtClean="0"/>
              <a:t>(Tyler.Bletsch@netapp.com)</a:t>
            </a:r>
          </a:p>
          <a:p>
            <a:r>
              <a:rPr lang="en-US" dirty="0" smtClean="0"/>
              <a:t>13 December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3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What produces voltage?</a:t>
            </a:r>
            <a:endParaRPr lang="en-US" altLang="en-US" dirty="0"/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B721-763B-4A19-9220-BC9D25E59A20}" type="slidenum">
              <a:rPr lang="en-GB" altLang="en-US" smtClean="0"/>
              <a:pPr/>
              <a:t>10</a:t>
            </a:fld>
            <a:endParaRPr lang="en-GB" altLang="en-US"/>
          </a:p>
        </p:txBody>
      </p:sp>
      <p:sp>
        <p:nvSpPr>
          <p:cNvPr id="101379" name="Text Box 3"/>
          <p:cNvSpPr txBox="1">
            <a:spLocks noChangeArrowheads="1"/>
          </p:cNvSpPr>
          <p:nvPr/>
        </p:nvSpPr>
        <p:spPr bwMode="auto">
          <a:xfrm>
            <a:off x="2286000" y="1447800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400" b="1" dirty="0">
                <a:latin typeface="Arial" charset="0"/>
              </a:rPr>
              <a:t>V = “Electrical pressure” </a:t>
            </a:r>
          </a:p>
        </p:txBody>
      </p:sp>
      <p:grpSp>
        <p:nvGrpSpPr>
          <p:cNvPr id="101380" name="Group 4"/>
          <p:cNvGrpSpPr>
            <a:grpSpLocks/>
          </p:cNvGrpSpPr>
          <p:nvPr/>
        </p:nvGrpSpPr>
        <p:grpSpPr bwMode="auto">
          <a:xfrm>
            <a:off x="228600" y="2514600"/>
            <a:ext cx="1760538" cy="1793875"/>
            <a:chOff x="480" y="2688"/>
            <a:chExt cx="1109" cy="1130"/>
          </a:xfrm>
        </p:grpSpPr>
        <p:pic>
          <p:nvPicPr>
            <p:cNvPr id="101381" name="Picture 5" descr="battery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2688"/>
              <a:ext cx="1109" cy="1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382" name="Text Box 6"/>
            <p:cNvSpPr txBox="1">
              <a:spLocks noChangeArrowheads="1"/>
            </p:cNvSpPr>
            <p:nvPr/>
          </p:nvSpPr>
          <p:spPr bwMode="auto">
            <a:xfrm>
              <a:off x="672" y="2717"/>
              <a:ext cx="827" cy="2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b="1">
                  <a:latin typeface="Arial" charset="0"/>
                </a:rPr>
                <a:t>A Battery</a:t>
              </a:r>
            </a:p>
          </p:txBody>
        </p:sp>
      </p:grpSp>
      <p:grpSp>
        <p:nvGrpSpPr>
          <p:cNvPr id="101383" name="Group 7"/>
          <p:cNvGrpSpPr>
            <a:grpSpLocks/>
          </p:cNvGrpSpPr>
          <p:nvPr/>
        </p:nvGrpSpPr>
        <p:grpSpPr bwMode="auto">
          <a:xfrm>
            <a:off x="827088" y="4581525"/>
            <a:ext cx="2895600" cy="2006600"/>
            <a:chOff x="1968" y="2480"/>
            <a:chExt cx="1824" cy="1264"/>
          </a:xfrm>
        </p:grpSpPr>
        <p:sp>
          <p:nvSpPr>
            <p:cNvPr id="101384" name="Text Box 8"/>
            <p:cNvSpPr txBox="1">
              <a:spLocks noChangeArrowheads="1"/>
            </p:cNvSpPr>
            <p:nvPr/>
          </p:nvSpPr>
          <p:spPr bwMode="auto">
            <a:xfrm>
              <a:off x="1968" y="2480"/>
              <a:ext cx="182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b="1">
                  <a:latin typeface="Arial" charset="0"/>
                </a:rPr>
                <a:t>Electric Power Plant</a:t>
              </a:r>
            </a:p>
          </p:txBody>
        </p:sp>
        <p:pic>
          <p:nvPicPr>
            <p:cNvPr id="101385" name="Picture 9" descr="tmi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2736"/>
              <a:ext cx="1440" cy="1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1389" name="Group 13"/>
          <p:cNvGrpSpPr>
            <a:grpSpLocks/>
          </p:cNvGrpSpPr>
          <p:nvPr/>
        </p:nvGrpSpPr>
        <p:grpSpPr bwMode="auto">
          <a:xfrm>
            <a:off x="3448050" y="2420938"/>
            <a:ext cx="2185987" cy="2352675"/>
            <a:chOff x="2405" y="2119"/>
            <a:chExt cx="1377" cy="1482"/>
          </a:xfrm>
        </p:grpSpPr>
        <p:sp>
          <p:nvSpPr>
            <p:cNvPr id="101390" name="Text Box 14"/>
            <p:cNvSpPr txBox="1">
              <a:spLocks noChangeArrowheads="1"/>
            </p:cNvSpPr>
            <p:nvPr/>
          </p:nvSpPr>
          <p:spPr bwMode="auto">
            <a:xfrm>
              <a:off x="2405" y="2119"/>
              <a:ext cx="1377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b="1" dirty="0">
                  <a:latin typeface="Arial" charset="0"/>
                </a:rPr>
                <a:t>Lab Power Supply</a:t>
              </a:r>
            </a:p>
          </p:txBody>
        </p:sp>
        <p:pic>
          <p:nvPicPr>
            <p:cNvPr id="101391" name="Picture 15" descr="power-supply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8" y="2352"/>
              <a:ext cx="1013" cy="12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1392" name="Group 16"/>
          <p:cNvGrpSpPr>
            <a:grpSpLocks/>
          </p:cNvGrpSpPr>
          <p:nvPr/>
        </p:nvGrpSpPr>
        <p:grpSpPr bwMode="auto">
          <a:xfrm>
            <a:off x="3752850" y="5084763"/>
            <a:ext cx="2403475" cy="1543050"/>
            <a:chOff x="2714" y="3168"/>
            <a:chExt cx="1514" cy="972"/>
          </a:xfrm>
        </p:grpSpPr>
        <p:sp>
          <p:nvSpPr>
            <p:cNvPr id="101393" name="Text Box 17"/>
            <p:cNvSpPr txBox="1">
              <a:spLocks noChangeArrowheads="1"/>
            </p:cNvSpPr>
            <p:nvPr/>
          </p:nvSpPr>
          <p:spPr bwMode="auto">
            <a:xfrm>
              <a:off x="2714" y="3725"/>
              <a:ext cx="868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en-US" altLang="en-US" b="1" dirty="0">
                  <a:latin typeface="Arial" charset="0"/>
                </a:rPr>
                <a:t>Nerve Cell </a:t>
              </a:r>
            </a:p>
          </p:txBody>
        </p:sp>
        <p:pic>
          <p:nvPicPr>
            <p:cNvPr id="101394" name="Picture 18" descr="nerve cell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" y="3168"/>
              <a:ext cx="628" cy="9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1403" name="Text Box 27"/>
          <p:cNvSpPr txBox="1">
            <a:spLocks noChangeArrowheads="1"/>
          </p:cNvSpPr>
          <p:nvPr/>
        </p:nvSpPr>
        <p:spPr bwMode="auto">
          <a:xfrm>
            <a:off x="0" y="4178300"/>
            <a:ext cx="895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2400" b="1">
                <a:solidFill>
                  <a:srgbClr val="990000"/>
                </a:solidFill>
                <a:latin typeface="Arial" charset="0"/>
              </a:rPr>
              <a:t>1.5 V</a:t>
            </a:r>
          </a:p>
        </p:txBody>
      </p:sp>
      <p:sp>
        <p:nvSpPr>
          <p:cNvPr id="101404" name="Text Box 28"/>
          <p:cNvSpPr txBox="1">
            <a:spLocks noChangeArrowheads="1"/>
          </p:cNvSpPr>
          <p:nvPr/>
        </p:nvSpPr>
        <p:spPr bwMode="auto">
          <a:xfrm>
            <a:off x="2195513" y="2840038"/>
            <a:ext cx="641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2400" b="1">
                <a:solidFill>
                  <a:srgbClr val="990000"/>
                </a:solidFill>
                <a:latin typeface="Arial" charset="0"/>
              </a:rPr>
              <a:t>9 V</a:t>
            </a:r>
          </a:p>
        </p:txBody>
      </p:sp>
      <p:sp>
        <p:nvSpPr>
          <p:cNvPr id="101406" name="Line 30"/>
          <p:cNvSpPr>
            <a:spLocks noChangeShapeType="1"/>
          </p:cNvSpPr>
          <p:nvPr/>
        </p:nvSpPr>
        <p:spPr bwMode="auto">
          <a:xfrm flipV="1">
            <a:off x="323850" y="3776663"/>
            <a:ext cx="647700" cy="431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407" name="Line 31"/>
          <p:cNvSpPr>
            <a:spLocks noChangeShapeType="1"/>
          </p:cNvSpPr>
          <p:nvPr/>
        </p:nvSpPr>
        <p:spPr bwMode="auto">
          <a:xfrm flipV="1">
            <a:off x="468313" y="4064000"/>
            <a:ext cx="790575" cy="1444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408" name="Line 32"/>
          <p:cNvSpPr>
            <a:spLocks noChangeShapeType="1"/>
          </p:cNvSpPr>
          <p:nvPr/>
        </p:nvSpPr>
        <p:spPr bwMode="auto">
          <a:xfrm flipH="1">
            <a:off x="1692275" y="3271838"/>
            <a:ext cx="647700" cy="2159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409" name="Rectangle 33"/>
          <p:cNvSpPr>
            <a:spLocks noChangeArrowheads="1"/>
          </p:cNvSpPr>
          <p:nvPr/>
        </p:nvSpPr>
        <p:spPr bwMode="auto">
          <a:xfrm>
            <a:off x="1692275" y="6477000"/>
            <a:ext cx="12939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13,500 V</a:t>
            </a:r>
            <a:endParaRPr lang="en-GB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1410" name="Text Box 34"/>
          <p:cNvSpPr txBox="1">
            <a:spLocks noChangeArrowheads="1"/>
          </p:cNvSpPr>
          <p:nvPr/>
        </p:nvSpPr>
        <p:spPr bwMode="auto">
          <a:xfrm>
            <a:off x="7620000" y="5516563"/>
            <a:ext cx="1524000" cy="7016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00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b="1">
                <a:latin typeface="Arial" charset="0"/>
              </a:rPr>
              <a:t>A few   </a:t>
            </a:r>
          </a:p>
          <a:p>
            <a:r>
              <a:rPr lang="en-US" altLang="en-US" b="1">
                <a:latin typeface="Arial" charset="0"/>
              </a:rPr>
              <a:t>Volts</a:t>
            </a:r>
          </a:p>
        </p:txBody>
      </p:sp>
      <p:grpSp>
        <p:nvGrpSpPr>
          <p:cNvPr id="101414" name="Group 38"/>
          <p:cNvGrpSpPr>
            <a:grpSpLocks/>
          </p:cNvGrpSpPr>
          <p:nvPr/>
        </p:nvGrpSpPr>
        <p:grpSpPr bwMode="auto">
          <a:xfrm>
            <a:off x="6858000" y="3353305"/>
            <a:ext cx="1890713" cy="2091821"/>
            <a:chOff x="4320" y="1993"/>
            <a:chExt cx="1440" cy="1437"/>
          </a:xfrm>
        </p:grpSpPr>
        <p:grpSp>
          <p:nvGrpSpPr>
            <p:cNvPr id="101386" name="Group 10"/>
            <p:cNvGrpSpPr>
              <a:grpSpLocks/>
            </p:cNvGrpSpPr>
            <p:nvPr/>
          </p:nvGrpSpPr>
          <p:grpSpPr bwMode="auto">
            <a:xfrm>
              <a:off x="4320" y="1993"/>
              <a:ext cx="1200" cy="1437"/>
              <a:chOff x="4032" y="2163"/>
              <a:chExt cx="1200" cy="1437"/>
            </a:xfrm>
          </p:grpSpPr>
          <p:sp>
            <p:nvSpPr>
              <p:cNvPr id="101387" name="Text Box 11"/>
              <p:cNvSpPr txBox="1">
                <a:spLocks noChangeArrowheads="1"/>
              </p:cNvSpPr>
              <p:nvPr/>
            </p:nvSpPr>
            <p:spPr bwMode="auto">
              <a:xfrm>
                <a:off x="4147" y="2163"/>
                <a:ext cx="951" cy="2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b="1" dirty="0">
                    <a:latin typeface="Arial" charset="0"/>
                  </a:rPr>
                  <a:t>Solar Cell</a:t>
                </a:r>
              </a:p>
            </p:txBody>
          </p:sp>
          <p:pic>
            <p:nvPicPr>
              <p:cNvPr id="101388" name="Picture 12" descr="solarpanel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32" y="2411"/>
                <a:ext cx="1200" cy="11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1411" name="Group 35"/>
            <p:cNvGrpSpPr>
              <a:grpSpLocks/>
            </p:cNvGrpSpPr>
            <p:nvPr/>
          </p:nvGrpSpPr>
          <p:grpSpPr bwMode="auto">
            <a:xfrm>
              <a:off x="4921" y="2886"/>
              <a:ext cx="839" cy="287"/>
              <a:chOff x="2868" y="2448"/>
              <a:chExt cx="1656" cy="544"/>
            </a:xfrm>
          </p:grpSpPr>
          <p:sp>
            <p:nvSpPr>
              <p:cNvPr id="101412" name="Freeform 36"/>
              <p:cNvSpPr>
                <a:spLocks/>
              </p:cNvSpPr>
              <p:nvPr/>
            </p:nvSpPr>
            <p:spPr bwMode="auto">
              <a:xfrm>
                <a:off x="2868" y="2880"/>
                <a:ext cx="1524" cy="112"/>
              </a:xfrm>
              <a:custGeom>
                <a:avLst/>
                <a:gdLst>
                  <a:gd name="T0" fmla="*/ 0 w 1524"/>
                  <a:gd name="T1" fmla="*/ 48 h 112"/>
                  <a:gd name="T2" fmla="*/ 228 w 1524"/>
                  <a:gd name="T3" fmla="*/ 84 h 112"/>
                  <a:gd name="T4" fmla="*/ 300 w 1524"/>
                  <a:gd name="T5" fmla="*/ 108 h 112"/>
                  <a:gd name="T6" fmla="*/ 900 w 1524"/>
                  <a:gd name="T7" fmla="*/ 96 h 112"/>
                  <a:gd name="T8" fmla="*/ 1140 w 1524"/>
                  <a:gd name="T9" fmla="*/ 0 h 112"/>
                  <a:gd name="T10" fmla="*/ 1452 w 1524"/>
                  <a:gd name="T11" fmla="*/ 12 h 112"/>
                  <a:gd name="T12" fmla="*/ 1524 w 1524"/>
                  <a:gd name="T13" fmla="*/ 4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4" h="112">
                    <a:moveTo>
                      <a:pt x="0" y="48"/>
                    </a:moveTo>
                    <a:cubicBezTo>
                      <a:pt x="77" y="59"/>
                      <a:pt x="151" y="74"/>
                      <a:pt x="228" y="84"/>
                    </a:cubicBezTo>
                    <a:cubicBezTo>
                      <a:pt x="252" y="92"/>
                      <a:pt x="275" y="108"/>
                      <a:pt x="300" y="108"/>
                    </a:cubicBezTo>
                    <a:cubicBezTo>
                      <a:pt x="500" y="112"/>
                      <a:pt x="700" y="107"/>
                      <a:pt x="900" y="96"/>
                    </a:cubicBezTo>
                    <a:cubicBezTo>
                      <a:pt x="950" y="93"/>
                      <a:pt x="1086" y="18"/>
                      <a:pt x="1140" y="0"/>
                    </a:cubicBezTo>
                    <a:cubicBezTo>
                      <a:pt x="1244" y="4"/>
                      <a:pt x="1348" y="5"/>
                      <a:pt x="1452" y="12"/>
                    </a:cubicBezTo>
                    <a:cubicBezTo>
                      <a:pt x="1479" y="14"/>
                      <a:pt x="1524" y="48"/>
                      <a:pt x="1524" y="48"/>
                    </a:cubicBezTo>
                  </a:path>
                </a:pathLst>
              </a:custGeom>
              <a:noFill/>
              <a:ln w="38100" cap="flat" cmpd="sng">
                <a:solidFill>
                  <a:srgbClr val="33CC33"/>
                </a:solidFill>
                <a:prstDash val="solid"/>
                <a:round/>
                <a:headEnd/>
                <a:tailEnd type="oval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1413" name="Freeform 37"/>
              <p:cNvSpPr>
                <a:spLocks/>
              </p:cNvSpPr>
              <p:nvPr/>
            </p:nvSpPr>
            <p:spPr bwMode="auto">
              <a:xfrm>
                <a:off x="3348" y="2448"/>
                <a:ext cx="1176" cy="131"/>
              </a:xfrm>
              <a:custGeom>
                <a:avLst/>
                <a:gdLst>
                  <a:gd name="T0" fmla="*/ 0 w 1176"/>
                  <a:gd name="T1" fmla="*/ 108 h 131"/>
                  <a:gd name="T2" fmla="*/ 780 w 1176"/>
                  <a:gd name="T3" fmla="*/ 108 h 131"/>
                  <a:gd name="T4" fmla="*/ 996 w 1176"/>
                  <a:gd name="T5" fmla="*/ 0 h 131"/>
                  <a:gd name="T6" fmla="*/ 1092 w 1176"/>
                  <a:gd name="T7" fmla="*/ 12 h 131"/>
                  <a:gd name="T8" fmla="*/ 1128 w 1176"/>
                  <a:gd name="T9" fmla="*/ 84 h 131"/>
                  <a:gd name="T10" fmla="*/ 1176 w 1176"/>
                  <a:gd name="T11" fmla="*/ 12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6" h="131">
                    <a:moveTo>
                      <a:pt x="0" y="108"/>
                    </a:moveTo>
                    <a:cubicBezTo>
                      <a:pt x="286" y="116"/>
                      <a:pt x="496" y="131"/>
                      <a:pt x="780" y="108"/>
                    </a:cubicBezTo>
                    <a:cubicBezTo>
                      <a:pt x="865" y="101"/>
                      <a:pt x="919" y="26"/>
                      <a:pt x="996" y="0"/>
                    </a:cubicBezTo>
                    <a:cubicBezTo>
                      <a:pt x="1028" y="4"/>
                      <a:pt x="1062" y="0"/>
                      <a:pt x="1092" y="12"/>
                    </a:cubicBezTo>
                    <a:cubicBezTo>
                      <a:pt x="1122" y="24"/>
                      <a:pt x="1113" y="65"/>
                      <a:pt x="1128" y="84"/>
                    </a:cubicBezTo>
                    <a:cubicBezTo>
                      <a:pt x="1140" y="100"/>
                      <a:pt x="1162" y="106"/>
                      <a:pt x="1176" y="120"/>
                    </a:cubicBezTo>
                  </a:path>
                </a:pathLst>
              </a:custGeom>
              <a:noFill/>
              <a:ln w="38100" cap="flat" cmpd="sng">
                <a:solidFill>
                  <a:srgbClr val="33CC33"/>
                </a:solidFill>
                <a:prstDash val="solid"/>
                <a:round/>
                <a:headEnd/>
                <a:tailEnd type="oval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101415" name="Line 39"/>
          <p:cNvSpPr>
            <a:spLocks noChangeShapeType="1"/>
          </p:cNvSpPr>
          <p:nvPr/>
        </p:nvSpPr>
        <p:spPr bwMode="auto">
          <a:xfrm flipV="1">
            <a:off x="8243888" y="5157788"/>
            <a:ext cx="360362" cy="3587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01416" name="Rectangle 40"/>
          <p:cNvSpPr>
            <a:spLocks noChangeArrowheads="1"/>
          </p:cNvSpPr>
          <p:nvPr/>
        </p:nvSpPr>
        <p:spPr bwMode="auto">
          <a:xfrm>
            <a:off x="6227763" y="6021388"/>
            <a:ext cx="1585912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/>
              <a:t>A few </a:t>
            </a:r>
            <a:r>
              <a:rPr lang="en-US" altLang="en-US" sz="1200" b="1">
                <a:solidFill>
                  <a:srgbClr val="990000"/>
                </a:solidFill>
              </a:rPr>
              <a:t>millivolts</a:t>
            </a:r>
            <a:br>
              <a:rPr lang="en-US" altLang="en-US" sz="1200" b="1">
                <a:solidFill>
                  <a:srgbClr val="990000"/>
                </a:solidFill>
              </a:rPr>
            </a:br>
            <a:r>
              <a:rPr lang="en-US" altLang="en-US" sz="1200" b="1"/>
              <a:t>when activated by</a:t>
            </a:r>
            <a:br>
              <a:rPr lang="en-US" altLang="en-US" sz="1200" b="1"/>
            </a:br>
            <a:r>
              <a:rPr lang="en-US" altLang="en-US" sz="1200" b="1"/>
              <a:t>a synapse</a:t>
            </a:r>
            <a:endParaRPr lang="en-GB" altLang="en-US" sz="1200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317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1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1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1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1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1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1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1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1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1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1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01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01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/>
      <p:bldP spid="101403" grpId="0"/>
      <p:bldP spid="101404" grpId="0"/>
      <p:bldP spid="101406" grpId="0" animBg="1"/>
      <p:bldP spid="101407" grpId="0" animBg="1"/>
      <p:bldP spid="101408" grpId="0" animBg="1"/>
      <p:bldP spid="101409" grpId="0"/>
      <p:bldP spid="101410" grpId="1" animBg="1"/>
      <p:bldP spid="101415" grpId="0" animBg="1"/>
      <p:bldP spid="1014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Symbols Used for Voltage Sources</a:t>
            </a:r>
            <a:endParaRPr lang="en-US" altLang="en-US" dirty="0"/>
          </a:p>
        </p:txBody>
      </p:sp>
      <p:sp>
        <p:nvSpPr>
          <p:cNvPr id="48" name="Slide Number Placeholder 4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FCB85-B76F-4E21-904D-6A4CC919D1F9}" type="slidenum">
              <a:rPr lang="en-GB" altLang="en-US" smtClean="0"/>
              <a:pPr/>
              <a:t>11</a:t>
            </a:fld>
            <a:endParaRPr lang="en-GB" altLang="en-US"/>
          </a:p>
        </p:txBody>
      </p:sp>
      <p:grpSp>
        <p:nvGrpSpPr>
          <p:cNvPr id="103427" name="Group 3"/>
          <p:cNvGrpSpPr>
            <a:grpSpLocks/>
          </p:cNvGrpSpPr>
          <p:nvPr/>
        </p:nvGrpSpPr>
        <p:grpSpPr bwMode="auto">
          <a:xfrm>
            <a:off x="1433513" y="2576513"/>
            <a:ext cx="1143000" cy="2286000"/>
            <a:chOff x="648" y="1056"/>
            <a:chExt cx="720" cy="1440"/>
          </a:xfrm>
        </p:grpSpPr>
        <p:sp>
          <p:nvSpPr>
            <p:cNvPr id="103428" name="Oval 4"/>
            <p:cNvSpPr>
              <a:spLocks noChangeArrowheads="1"/>
            </p:cNvSpPr>
            <p:nvPr/>
          </p:nvSpPr>
          <p:spPr bwMode="auto">
            <a:xfrm>
              <a:off x="648" y="1440"/>
              <a:ext cx="720" cy="672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29" name="Text Box 5"/>
            <p:cNvSpPr txBox="1">
              <a:spLocks noChangeArrowheads="1"/>
            </p:cNvSpPr>
            <p:nvPr/>
          </p:nvSpPr>
          <p:spPr bwMode="auto">
            <a:xfrm>
              <a:off x="886" y="1519"/>
              <a:ext cx="22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400">
                  <a:latin typeface="Arial" charset="0"/>
                </a:rPr>
                <a:t>+</a:t>
              </a:r>
            </a:p>
          </p:txBody>
        </p:sp>
        <p:sp>
          <p:nvSpPr>
            <p:cNvPr id="103430" name="Text Box 6"/>
            <p:cNvSpPr txBox="1">
              <a:spLocks noChangeArrowheads="1"/>
            </p:cNvSpPr>
            <p:nvPr/>
          </p:nvSpPr>
          <p:spPr bwMode="auto">
            <a:xfrm>
              <a:off x="894" y="1720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400">
                  <a:latin typeface="Arial" charset="0"/>
                </a:rPr>
                <a:t>_</a:t>
              </a:r>
            </a:p>
          </p:txBody>
        </p:sp>
        <p:grpSp>
          <p:nvGrpSpPr>
            <p:cNvPr id="103431" name="Group 7"/>
            <p:cNvGrpSpPr>
              <a:grpSpLocks/>
            </p:cNvGrpSpPr>
            <p:nvPr/>
          </p:nvGrpSpPr>
          <p:grpSpPr bwMode="auto">
            <a:xfrm>
              <a:off x="1008" y="1056"/>
              <a:ext cx="0" cy="1440"/>
              <a:chOff x="2856" y="1488"/>
              <a:chExt cx="0" cy="1440"/>
            </a:xfrm>
          </p:grpSpPr>
          <p:sp>
            <p:nvSpPr>
              <p:cNvPr id="103432" name="Line 8"/>
              <p:cNvSpPr>
                <a:spLocks noChangeShapeType="1"/>
              </p:cNvSpPr>
              <p:nvPr/>
            </p:nvSpPr>
            <p:spPr bwMode="auto">
              <a:xfrm flipV="1">
                <a:off x="2856" y="1488"/>
                <a:ext cx="0" cy="384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3" name="Line 9"/>
              <p:cNvSpPr>
                <a:spLocks noChangeShapeType="1"/>
              </p:cNvSpPr>
              <p:nvPr/>
            </p:nvSpPr>
            <p:spPr bwMode="auto">
              <a:xfrm flipV="1">
                <a:off x="2856" y="2544"/>
                <a:ext cx="0" cy="384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03435" name="Group 11"/>
          <p:cNvGrpSpPr>
            <a:grpSpLocks/>
          </p:cNvGrpSpPr>
          <p:nvPr/>
        </p:nvGrpSpPr>
        <p:grpSpPr bwMode="auto">
          <a:xfrm>
            <a:off x="3933825" y="2843213"/>
            <a:ext cx="1149350" cy="2132013"/>
            <a:chOff x="1976" y="1248"/>
            <a:chExt cx="724" cy="1343"/>
          </a:xfrm>
        </p:grpSpPr>
        <p:sp>
          <p:nvSpPr>
            <p:cNvPr id="103436" name="Line 12"/>
            <p:cNvSpPr>
              <a:spLocks noChangeShapeType="1"/>
            </p:cNvSpPr>
            <p:nvPr/>
          </p:nvSpPr>
          <p:spPr bwMode="auto">
            <a:xfrm>
              <a:off x="2112" y="1632"/>
              <a:ext cx="432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37" name="Line 13"/>
            <p:cNvSpPr>
              <a:spLocks noChangeShapeType="1"/>
            </p:cNvSpPr>
            <p:nvPr/>
          </p:nvSpPr>
          <p:spPr bwMode="auto">
            <a:xfrm>
              <a:off x="2112" y="1850"/>
              <a:ext cx="432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38" name="Line 14"/>
            <p:cNvSpPr>
              <a:spLocks noChangeShapeType="1"/>
            </p:cNvSpPr>
            <p:nvPr/>
          </p:nvSpPr>
          <p:spPr bwMode="auto">
            <a:xfrm>
              <a:off x="2232" y="1960"/>
              <a:ext cx="192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39" name="Line 15"/>
            <p:cNvSpPr>
              <a:spLocks noChangeShapeType="1"/>
            </p:cNvSpPr>
            <p:nvPr/>
          </p:nvSpPr>
          <p:spPr bwMode="auto">
            <a:xfrm>
              <a:off x="2232" y="1741"/>
              <a:ext cx="192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40" name="Line 16"/>
            <p:cNvSpPr>
              <a:spLocks noChangeShapeType="1"/>
            </p:cNvSpPr>
            <p:nvPr/>
          </p:nvSpPr>
          <p:spPr bwMode="auto">
            <a:xfrm flipV="1">
              <a:off x="2328" y="1248"/>
              <a:ext cx="0" cy="38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41" name="Line 17"/>
            <p:cNvSpPr>
              <a:spLocks noChangeShapeType="1"/>
            </p:cNvSpPr>
            <p:nvPr/>
          </p:nvSpPr>
          <p:spPr bwMode="auto">
            <a:xfrm flipV="1">
              <a:off x="2328" y="1968"/>
              <a:ext cx="0" cy="38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42" name="Text Box 18"/>
            <p:cNvSpPr txBox="1">
              <a:spLocks noChangeArrowheads="1"/>
            </p:cNvSpPr>
            <p:nvPr/>
          </p:nvSpPr>
          <p:spPr bwMode="auto">
            <a:xfrm>
              <a:off x="2391" y="1359"/>
              <a:ext cx="22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2400">
                  <a:latin typeface="Arial" charset="0"/>
                </a:rPr>
                <a:t>+</a:t>
              </a:r>
            </a:p>
          </p:txBody>
        </p:sp>
        <p:sp>
          <p:nvSpPr>
            <p:cNvPr id="103443" name="Text Box 19"/>
            <p:cNvSpPr txBox="1">
              <a:spLocks noChangeArrowheads="1"/>
            </p:cNvSpPr>
            <p:nvPr/>
          </p:nvSpPr>
          <p:spPr bwMode="auto">
            <a:xfrm>
              <a:off x="2387" y="1847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2400">
                  <a:latin typeface="Arial" charset="0"/>
                </a:rPr>
                <a:t>_</a:t>
              </a:r>
            </a:p>
          </p:txBody>
        </p:sp>
        <p:sp>
          <p:nvSpPr>
            <p:cNvPr id="103444" name="Text Box 20"/>
            <p:cNvSpPr txBox="1">
              <a:spLocks noChangeArrowheads="1"/>
            </p:cNvSpPr>
            <p:nvPr/>
          </p:nvSpPr>
          <p:spPr bwMode="auto">
            <a:xfrm>
              <a:off x="1976" y="2303"/>
              <a:ext cx="72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2400">
                  <a:latin typeface="Arial" charset="0"/>
                </a:rPr>
                <a:t>Battery</a:t>
              </a:r>
            </a:p>
          </p:txBody>
        </p:sp>
      </p:grpSp>
      <p:grpSp>
        <p:nvGrpSpPr>
          <p:cNvPr id="54" name="Group 11"/>
          <p:cNvGrpSpPr>
            <a:grpSpLocks/>
          </p:cNvGrpSpPr>
          <p:nvPr/>
        </p:nvGrpSpPr>
        <p:grpSpPr bwMode="auto">
          <a:xfrm>
            <a:off x="6064250" y="2857500"/>
            <a:ext cx="1149350" cy="2132013"/>
            <a:chOff x="1976" y="1248"/>
            <a:chExt cx="724" cy="1343"/>
          </a:xfrm>
        </p:grpSpPr>
        <p:sp>
          <p:nvSpPr>
            <p:cNvPr id="55" name="Line 12"/>
            <p:cNvSpPr>
              <a:spLocks noChangeShapeType="1"/>
            </p:cNvSpPr>
            <p:nvPr/>
          </p:nvSpPr>
          <p:spPr bwMode="auto">
            <a:xfrm>
              <a:off x="2112" y="1632"/>
              <a:ext cx="432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Line 15"/>
            <p:cNvSpPr>
              <a:spLocks noChangeShapeType="1"/>
            </p:cNvSpPr>
            <p:nvPr/>
          </p:nvSpPr>
          <p:spPr bwMode="auto">
            <a:xfrm>
              <a:off x="2232" y="1741"/>
              <a:ext cx="192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Line 16"/>
            <p:cNvSpPr>
              <a:spLocks noChangeShapeType="1"/>
            </p:cNvSpPr>
            <p:nvPr/>
          </p:nvSpPr>
          <p:spPr bwMode="auto">
            <a:xfrm flipV="1">
              <a:off x="2328" y="1248"/>
              <a:ext cx="0" cy="38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Line 17"/>
            <p:cNvSpPr>
              <a:spLocks noChangeShapeType="1"/>
            </p:cNvSpPr>
            <p:nvPr/>
          </p:nvSpPr>
          <p:spPr bwMode="auto">
            <a:xfrm flipV="1">
              <a:off x="2328" y="1741"/>
              <a:ext cx="0" cy="61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Text Box 18"/>
            <p:cNvSpPr txBox="1">
              <a:spLocks noChangeArrowheads="1"/>
            </p:cNvSpPr>
            <p:nvPr/>
          </p:nvSpPr>
          <p:spPr bwMode="auto">
            <a:xfrm>
              <a:off x="2391" y="1359"/>
              <a:ext cx="22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2400">
                  <a:latin typeface="Arial" charset="0"/>
                </a:rPr>
                <a:t>+</a:t>
              </a:r>
            </a:p>
          </p:txBody>
        </p:sp>
        <p:sp>
          <p:nvSpPr>
            <p:cNvPr id="62" name="Text Box 19"/>
            <p:cNvSpPr txBox="1">
              <a:spLocks noChangeArrowheads="1"/>
            </p:cNvSpPr>
            <p:nvPr/>
          </p:nvSpPr>
          <p:spPr bwMode="auto">
            <a:xfrm>
              <a:off x="2387" y="1847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2400">
                  <a:latin typeface="Arial" charset="0"/>
                </a:rPr>
                <a:t>_</a:t>
              </a:r>
            </a:p>
          </p:txBody>
        </p:sp>
        <p:sp>
          <p:nvSpPr>
            <p:cNvPr id="63" name="Text Box 20"/>
            <p:cNvSpPr txBox="1">
              <a:spLocks noChangeArrowheads="1"/>
            </p:cNvSpPr>
            <p:nvPr/>
          </p:nvSpPr>
          <p:spPr bwMode="auto">
            <a:xfrm>
              <a:off x="1976" y="2303"/>
              <a:ext cx="72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2400" dirty="0">
                  <a:latin typeface="Arial" charset="0"/>
                </a:rPr>
                <a:t>Battery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576513" y="5715000"/>
            <a:ext cx="3672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All these symbols are </a:t>
            </a:r>
            <a:r>
              <a:rPr lang="en-US" dirty="0" err="1" smtClean="0"/>
              <a:t>interchangable</a:t>
            </a:r>
            <a:r>
              <a:rPr lang="en-US" dirty="0" smtClean="0"/>
              <a:t>.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73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voltages are used in FRC?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cdn3.volusion.com/vyfsn.knvgw/v/vspfiles/photos/am-0865-2.jpg?14102483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90525" y="2295525"/>
            <a:ext cx="476250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dn3.volusion.com/vyfsn.knvgw/v/vspfiles/photos/am-0866-2.jpg?14102483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38738" y="2557462"/>
            <a:ext cx="4752975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800601"/>
            <a:ext cx="2076450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7" descr="data:image/jpeg;base64,/9j/4AAQSkZJRgABAQAAAQABAAD/2wCEAAkGBxQTEhQUEBQVFhUUFxUUFRcYFxQWFhUVFBYWFhUUFBUYHCggGBolGxQUITEhJSkrLi4uFx8zODMsNygtLisBCgoKDg0OGhAQGywkHyQsLCwsLCwsNCwsLCwsLCwsLCwsLCwuLCwsLCwsLCwsLCwsLCwsLywsLCwsLCwsLi0sLP/AABEIALwAxQMBIgACEQEDEQH/xAAcAAABBQEBAQAAAAAAAAAAAAAEAAIDBQYBBwj/xABGEAACAQIEAQkEBwQJAwUAAAABAhEAAwQSITFBBQYTIjJRYXGxB4GRoSNCUnKSwdEUQ2KCM1ODk6LC0uHwFSSyJURUo/H/xAAZAQADAQEBAAAAAAAAAAAAAAAAAQIDBAX/xAAtEQACAgAFAgYBBAMBAAAAAAAAAQIRAxIhMVFB8AQTYXGxwYEykeHxQ6HRBf/aAAwDAQACEQMRAD8A9xrk0jXnntE50YizfXC4YrbzWula6ZLQWK5UEGOzv40m6A1POLnRh8GJv3OsR1ba9a43kv5mBXlXOT2jYnEStmbFvuUy5H8T8Pd86pF5GdyWNxS7aszG4zMeJZismKExmDS0/RvfshgASJfQHb6tZNyZaSIzyjdmeluT99/1qVOWcQNr10f2j/rVsnM2+VVlewQwDD6TgdtCKhuc08SOFs+VxfzqMrHoDJzkxY2xF/8AvHqZed2NH/uL34p9aGxnI160oe6oCk5Qc6HWJiAZqvNA9C5v89MflOXFXVI49X8xS5P5/coZYbEu0cYT59WqO/qreVB8lfW24U1sxPc2o5+4/wDr2/Cn6U9faFjh+9P4U/SsuDSzVNsqkaxfaRjh+8B80WpF9p2NG7W/fbH61kJpTTzMKRtk9qmLG4tH+Q/rU6+1fEf1dn4N/qrBe6lpRmfIUj0Jfaxf42rP+P8AWpV9rNzjYtH+dx+RrzmB4Ugo7xRnfIZUelp7Wj9bDL7rpH+SiF9rSccP/wDaP9FeWlRTGsinnfIZVwetL7WLPGw/udT+Qp49q+H/AKm78U/WvIejFLJ/yaM75DIj2JParhuNq8P7s/5qmT2n4M7reH8qn0avGAlS4azmI8xTU5BkR9F8i8r28Vb6SySVmNQVIPdBpVUcwLWXDle5h/4ilWyMnuaevGvbScuOwhH1rFwfhuL/AKq3/Onnph8EMrtnuxItKRPgWP1R5/A14jzy5138TetYhiqG3mW2FAIVXgntdqco1NTJrYEajFcnSotI5tIcAcUxG9y4A3Vdt8sqdAa825fust7Mfr213BGh8/KtDzi5ZN3C4EqxNwWLli7Eqpy3AQJEBgc2w001rK8o4lrjBrrAsFVBAA6q7baUdSmemc2lv3MOjK1sjLl36ynufTTvqO/ZvIw6TEWEXXMc5cqACZyCC220is9yLz5xVmylm2uHKW9FzoCdddTI+Nd5Y56XsQQl61husIz21YMoPiGifOs8sr9A0IcXjsPcYn9rzdzPbZdN9s5yjwod7lkdm9bb+Zh+RrH10VpkJs1z3FAnKD4hz+a1AuKtiYttrxzKazAWupbniKMoNmiONXiLnwX9aeuMXvf8I/Ws+LRA7R8uFQGjKgtmoGOT7T/gH6139vt/bb8B/WsuGPealRqHBBmZov8AqKfb+RFdHKCfaX5/pVAj+PzqdSsHUTwqcqHmYfyjyiFACGWYb8FHePGqV8Q0nrGuFZOnfXbuHYEhlINWlQnbHDFv9o1ImOufbND9Ge410Ie40xFhg8VeuOtu2SzOwVR3kmBR/Ly3sLeay11XZIzMoOWeK69xBHuoz2XL/wCqYc93TMPMWbhoLnrlOLbo2zAW7ILd79GpfXj1iR5g1LLirTK9eWLvePhV3zW5Sa7iLVt4iSSe+BMRw1FZcJV7zFH/AHtvwzfHKadINUz6L5jt9Hc+8PSlWS5v88Oga9bSy10BgCysB1hIYQR3iPca5RYOLszPtHvPh+VMTkbKLtu257O5WOP3KzCc5bg3e3r9pLLbea07nbpjcSuJtm8Vv3BmZrgJEkoJBjRWA99Vq/s3HBhtNfp7yGfeTNSLUsb3OjYE2CNx9DagTvHV0OgqJucCGcyWD/YqPjFAXHwv/wANgfDF3PztGmm5YMzbxK/dxSn/AMrFFDt8hb8t2j+4wx/siPQ1A+PQkEWLYjURnH+aoowkb41T3zh7n5rUDWrU9S9dj+OygP8AhummLcr0XUilctR3+X+9G3cGk6XNzxtkRr35jURwgB7a6fej0p2KgIinW2g0TdsDgy+4n1ioui8qYhPe7hUFTx4UwWj3UIBgp8aVzoz3GkFNACVe+ulRSUkwDtTnXTegB9scdPCu5DPA++omQjcEHyrhFIYVB4aHzFdd3JkyT378IoQCuzQFmy5g45bGKt3LhMKtydpl7bIInun5U68LLElshPmKxgc95rvSnvNZTws3U9Hw3/oLB/xxeiWvoap8JZ7k+IrnIlsIxvoAMpbo/NgyprxkifACsuLx/wCAVrObOa90aNGtxmniWYamOEKGjzohhuHWxeK8bHxFJYajXHU9M5hc2w9k5mI7JkRLSCZM8Yg+bGlWx5q2QqMANonz1k/GlWtHE5Oy4uWQZkChW5MtHe2h/lFG3RrUdcsoq3oZ20VtzkDCnexaP8i/pQV7mhgmMnC2vwrV6aaTSpDzPkzN/mFye2+GtjyEelAXPZryeTItER3M361smphoHbMFd9luCP8AWfjNCXfZLgzs94fzj81r0NzURNGZ8js8yvex+wexiLo8xbb8hQF72QEdnFj32gfRxXrBNRsaM8uRWeQXfZLe+riLZ87bD/MaGuezHFr2XtN72HqK9lamlafmS5GeH3fZ7jvsIf5/9qEu8xcav7qfJlr3VjTSafmyDQ8Au818Yu+Hf3ZT6Ghm5HxI3sXfwN+lfQrVG0eFNYrFSPnp8JfWZt3R5232+FDtfcdrTzWPUV9GFvAfCo7gU7opqvOYUj53XlAj7B8wtdbFz9VPcIr325g7R3tp8B+lA4jkLDN2rFv8I/Sn5wZUeHi6PsD5ik1xfsH8X+1evX+ZuDb91HkYoO5zDwh2DD+Y0eagynlmZOINbv2cWxcxKm0CEtKXfNEyQFIGu2YwPCdKKu+zyxwuXF+B/KtNzK5BtYS3cFu50jO3WfKV0WcqCd4114zVxkpFRR6HzYHVc/xD0rlP5rD6Nj3sfQUqsmW5Z4ioJojEbUKTXPifqJOmmGuE0Li8cEIUAs7CVQbkAwWJ+qveTWY4xbdIJeoyaEGHdtbtyO5LZKqB3F+058eqPCn5MrDKTqDIkkacYPGY+NBTil1JGqJqexqJjSEMY0yK6abNIDhpA1xjUTNQA68g3oc053J3ppNMaGmhzRDVCVoGMJrk12KRo3ENNRtT6jamAw1Gae1MNAET13kHst5sabdOhqfmysgDvz+laQLibfmz/Q+bNXal5At5bKjxb1pV0GT3Drw0NVt9yFYgSQCQO8gSBPjVq21VbLMgjTaPDjWGNuCM0OWroUzkMdHLm2UVC1suwZWYTrlA1HHc03D8pm1nd0BzF85zE3Wa3bV4mICAuFHdv31b3cAE6M2VgW2Ziq6ZsyZZ1OpGm/D3VMSW3SOHXy7HfqiZ+IrnpnY8XD6R0e/TvkrP+tnQNaYHOUPW0GiQZIkSXgSACRvtTcLynDBXlmdrgU5VUZVusgWM3WiNSJMQSKPGBtgAZE6uo6oESQTAHiBp4CozgLeYNlgrBGpAkElWK7EjMdfGnqRnwarKD8s4hECM7OAXVJVisZz2mA3FVt7FAa9JiQIcsR0bqot3DbYsSpIEjeNtatOVUUqufMQHRtEZ5ymSCo4ESCfGs+mHw4yLdukqnTaOt1CVusrBWOkgZSNdwRUvc1wFBw1v9rLJ74XPGJP0ZUPKI4Uv2VOUCT4b6inL07AMl2yytBE2mEg8ZFyg8c1u4bhtXrXXSyAOkCHNZuMx13UkEANuCKI5NwzZUBfQZwbalXDBmOXO25YCJI31poU0lC+vqlx7c6D+nuwD9AwmJFx1k7QJUiZBpj4i7xs/huqfVRVdyhyeRYFvoSeveVSFzdEjsxFxVB1IBAHjV1ErEkSInZhpE+fGjUieSKtU9X3owT9rbjZuD+7Po1MucpqN0u/3Tn5qDVK2JyjDqbrLc1C5mypCXiGd/tkgZQuu86Ubhb79O1pmMW+lZp4q5U2ZPcAXH8tOy5YKSv35W2nr7e4Q/Kdvcvl+8rL6iuDlG0dr1v8AGv60/lbEulp3tRKgtqTGUamI3MVX3eUC2JW0yoynKJKkmTaNyc56syIybxrQRDDU1aXPXj8epaWyD2SD5EH0rrVm/wBptMju+HtdV7YWEBLWrlzow+gmdG0G9XOAa3kmyIUk6QwgglSCG1BBERTROJguCvXv1sINRPUjGo2NUYDDUZp7GmGgZDfOh8jRXNbe35N6UHiey3kam5t3YuKO5T6VpD7Lj1PSOTP6Nff6mlXeTx9EnkD8daVdCMXuFUFl1PmaNoW7oTWWKtAGUxkBp81S2sY+a47dkzkUkqoFsSzFtdToIjv7qwoqMXLYPezUDrFQnlWULImZsofKrZurmymSBowM9WOBo4MCJHH/AJqOFKgcWtwC88AmC0cBEnykiqBrt0Fyr3lnVc1u6cu5jSQZmJ4RxrVNbFC3lAO4nxMb/wD4aTRph4mXpff5M3ex5zHpblsKQ2lzgYOXtIDEx896DtLbc6rhXM6QLInXTUGRx4GfCtSLk9lgfIg+HDyNQ3batoyqR4gH5GllNV4hR2VFALbCYwzKI+o90Tvp1CdSIHmahuYoWyub9oWYBPSMVBO4GddYkT5nuq3ucj2CZ6G3PeFAPxEUv2BR2S68OrcuAfDNRRfnwe99+7YAcX1Gdb1wgFhqLTzlIGgAEzIjWoSWfODetnMGR81iJCzKsweNASfjR13k+f3tweBKMP8AEpqG5yYeDqdMvWtI2nd1culFCU4c1+P4B72KYrkP7O4YZYzXLeYERGqny3qDJnbpGtidf6PEKVLBSgYqQAWAMA+A7qIXk5xEdCQNgFuIBrMaOQBx2oYcnshkWlOubS8ddQYhrcRIFMpSgv0v6+18Ef7BbWMti8kZJyC2c2R1dS2VjJld/E0fyaAEIAftu3XUoZuMXIAO4Gbeq25yfqCbVxSJjKbR3WNwwOkSKt7FyR2WWIHWEcOHfTRGNK47337sexpjGutTGqjlGzXJpE0wmgZDjD1G8qk5Cs5G6Qk9ZAAO7afSoMceo3lReHP0aj+EVthoaZ6XgD9Gn3V9BSp+HWEUdygfKlWpmS0NiuFE1BihpUTVxAFJqsx4KvmAnMyk5m6gyAyCCYBMSD3+WtiTQ2Ktu0ZHyRM6Bg07A93+9cxUHTK3F4iTnt25CqZhlB6QtlXqzDarE66NAonAZlZ7bAwpzKYOWHnqg7SCDQaYjNcUB7TujMsMuVhlgvkMeRirW0WyjPGaOtG08Y8KDXE0VDjQXKEcchIA7QOgMiZGo1Gnl40YaFx/YPWCgRuoYTI1j5fOmzKO5XZAG0S3IMiGg6jUkcDA+AqcOx7VojbZg0yY2ihy7DZ7JmN1KHbLw8qjv2VYjIltjBki4QZHcN5mfLWlRu1e/fwSi7MAq6k8CPzpzoRvUVsvr9G4AG6vmByggAKRxEfEVAt8jqlrg21ZBprOpnxj3eGoQ4XsSk000NiMV1oFxBBg5gRtvGn5+tct4tz2Rabba5rJ8D76pIlwYUbdROtEmo2p5TKwYmmMaIYVCyUZR2BXcUBcVGEZx1GnRmEkp4GBPj7qifH24nN37AnaZ9Kk5Vw4e06sJEE+II1BHiDVfYv5D0d0uHUaFc5FxB9fKJiNiOB8DSo3jGMo2t+Pvv8AqwDA6jWord1WnKQYJUxrBG486qMVeF1l6MuLcnPcWczwNUWAJAJALcKt7VoIoVQAFEADhQgnBQWu5DjuwfdRFodgfdHpQ2MHVjxFH4dJe2P4lHzFbQWhmj1BNhSroFKtCDtR4jsmpKa40NJ6oCtJqF7wBMyI12MfGnk0LisErkEyCO6OHurlKjV6nT0Zynq6EsusancjxqWhDgN+uSSc0kSQeOxGnhUVzBvJIKkHzBI2gtB4UFVF9Q41DfPVMEjQ6jf3VzDKQDm75748J40513Hpw0pmezKg3wdTdRlBMhrcab790DeuAQdFslxGzZSYkk+GhG/jRRwx43SdCOsqHU8fntQpwxzS3RtuCcuViDIb5H1pKJtnjz3/AKGNY3+iYdzLc7tQNtDTLrmFGa6vAaZtSdMx91RfsZEDo07iUZlIGx3309a4SV0i8AdJkEDx8apIbafXv92cN+W7YIMdVk30A3140xF12s8ZI0MgdWf8NSBnbRX2A0e3vGkzPGPnU5sgiHCk8YECaaRDkl3/AEAmx1iRZmQZKv376bg6mmKI6v0y7gTqBOk/HWi7uCtndd9dyDPfPuFNXCgbM34ie79KdB5irv8A6x9tSBBMnvpGoXsvrFzyBA08j8akGwnfj506Mn7kOL7DT9lvdoapL9o4wAr1LS6o5HWuNESBwt6x/F5amzx2CN1gLhm0BrbA7bfxn7I00G9Q4e+DKreUssgiV6sdUcAdNqTVm2G8sc0d/j+e99oeT7mYkFQj2gqMo2E6gp3oQAR8OFEsKGuYK52wR0qk5SdmU723OuhAXXvExRdi5nUNlKyOywgqdiD76EicRrdAt8SVH8Qq+wFv6a2P419ZqnuL17f3q0HI6ziLf3vQE13eGiskmc2JLVG5pUqVYGwqRpUjQBU3BBPnTJqXFiGNQzXK1qB2uNSqO9cAqqEcJrMOArdV36jdkXkYHKxeCrZIPW79qvLl6aEvYZGnMimd9Br599GWy8PEylfbe79q7AgHMgY9uT2S31THuFQtyqy5Qz25g5s+ZJOsMCwH8PzqwuYJCWMatEkGOzMetcw+HyElXcjuLEgTx1ppMvzYPVo7hsSHAIZZ7gVPyDH1qUgjwoLH20J69npJ45EaOGpOtCjoFEQ9sabdIgEkiNNOFMzyJ6q/n7LNjTSarke39TENr3up8PrA8akNm9PVvKR3NaB+auKZLgl1+Qommk1X4jGuhynoiYntvb0111VhwPHhTk5QndPwvbbw7wflRY/LlVhZppNDjGjilwedto+ImmjlG0WCi4uY7AmGnwBgzTJyS4J84ncSOE6zVNe5GPRtrLzcK6kKA9zOYHAwN6sr2DttOZFM76bx3njUZwSySMwJIOjNuPDairLhiZNmMwFt1SH3zNlGbOVSeqpb60CpjUT4cyCLjiOGhU6RqI+c0+2pCgMcx4mIn3U0iJO3Y395b+9+VaLkRP8AuE9/of8Aas9b/pbfmfStfzZszcZu5YHmx/QfOu3B0wZMwlrNI0tKlSrlOkVKlSoABxthiZUTQF0le0CPcava5FQ4JuwMu+OB7JFQtcrVvYU9pVPmAaGuclWj9QDykelGUimZotTS9X1zkG39UsPfPrUFzm+fq3Piv5g0ZRUymLU0mrJ+Q7o2KH3keooW5ybeH7s+6DRQtQUtTS1duWmHaVh5qR86i6QcDRQhty0p3VTPeB7qHuYG2d1HzHoaJJppNFFKTXU4VB0IB89aHbBW5nIJ11233274FTzXJp0Ck11IThVzF9cxEEydZAG3uHwqEYZgZFx4mYbrCJmB3cR76LJprU6DOzlNau1w06JGmm06mmigGYf+mTyY1vubtqLU/aJPu2HpWDwizeEb5T869MwtrKir3AD4CuiTrBS5YoK536EtKlSrnNxUqVKgBUqVKgBUqVKgBUqVKgBVyK7SoA5FR3cMjdpVPmAalpUAV93kWy31APKR6UJd5tWj2S6++fWrulQKkZm5zXP1bvxX8waFuc3Lw2yH3keorYUqBZUYK7yTfXe2x8oPoaDvW2Xtqy+akflXpEV2gWQ8xFwd9dJr0e7hUbtoreYBoN+QsOf3ajykelMWQwdNrY3+bNnhnHk36g1muUsILZhST5x+QqkrIaaFzcsZ8Wo7ln4Gfyr0SsXzIQG9ebiFUDyJM+graUTeyLw1pYqVKlUG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3" name="Picture 9" descr="http://pe3323dotorg.files.wordpress.com/2014/05/fhwlwvnh5ed7sop-mediu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219200"/>
            <a:ext cx="2352675" cy="223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83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What is “Ground”?</a:t>
            </a:r>
            <a:endParaRPr lang="en-US" altLang="en-US" dirty="0"/>
          </a:p>
        </p:txBody>
      </p:sp>
      <p:sp>
        <p:nvSpPr>
          <p:cNvPr id="45" name="Slide Number Placeholder 4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BF8B2-A92A-4B6B-9F2F-B0026AF570DA}" type="slidenum">
              <a:rPr lang="en-GB" altLang="en-US" smtClean="0"/>
              <a:pPr/>
              <a:t>13</a:t>
            </a:fld>
            <a:endParaRPr lang="en-GB" altLang="en-US"/>
          </a:p>
        </p:txBody>
      </p:sp>
      <p:sp>
        <p:nvSpPr>
          <p:cNvPr id="112643" name="Text Box 3"/>
          <p:cNvSpPr txBox="1">
            <a:spLocks noChangeArrowheads="1"/>
          </p:cNvSpPr>
          <p:nvPr/>
        </p:nvSpPr>
        <p:spPr bwMode="auto">
          <a:xfrm>
            <a:off x="2051050" y="1916113"/>
            <a:ext cx="50847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hlink">
                        <a:gamma/>
                        <a:tint val="21176"/>
                        <a:invGamma/>
                      </a:schemeClr>
                    </a:gs>
                    <a:gs pos="100000">
                      <a:schemeClr val="hlink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>
                <a:latin typeface="Arial" charset="0"/>
              </a:rPr>
              <a:t>“Ground” refers to the reference terminal to </a:t>
            </a:r>
            <a:br>
              <a:rPr lang="en-US" altLang="en-US">
                <a:latin typeface="Arial" charset="0"/>
              </a:rPr>
            </a:br>
            <a:r>
              <a:rPr lang="en-US" altLang="en-US">
                <a:latin typeface="Arial" charset="0"/>
              </a:rPr>
              <a:t>which all other voltages are measured </a:t>
            </a:r>
          </a:p>
        </p:txBody>
      </p:sp>
      <p:sp>
        <p:nvSpPr>
          <p:cNvPr id="112644" name="Line 4"/>
          <p:cNvSpPr>
            <a:spLocks noChangeShapeType="1"/>
          </p:cNvSpPr>
          <p:nvPr/>
        </p:nvSpPr>
        <p:spPr bwMode="auto">
          <a:xfrm>
            <a:off x="2209800" y="4305300"/>
            <a:ext cx="449580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12645" name="Group 5"/>
          <p:cNvGrpSpPr>
            <a:grpSpLocks/>
          </p:cNvGrpSpPr>
          <p:nvPr/>
        </p:nvGrpSpPr>
        <p:grpSpPr bwMode="auto">
          <a:xfrm>
            <a:off x="1447800" y="3095625"/>
            <a:ext cx="1447800" cy="1247775"/>
            <a:chOff x="1968" y="1488"/>
            <a:chExt cx="912" cy="786"/>
          </a:xfrm>
        </p:grpSpPr>
        <p:grpSp>
          <p:nvGrpSpPr>
            <p:cNvPr id="112646" name="Group 6"/>
            <p:cNvGrpSpPr>
              <a:grpSpLocks/>
            </p:cNvGrpSpPr>
            <p:nvPr/>
          </p:nvGrpSpPr>
          <p:grpSpPr bwMode="auto">
            <a:xfrm>
              <a:off x="2496" y="1488"/>
              <a:ext cx="384" cy="786"/>
              <a:chOff x="2496" y="1488"/>
              <a:chExt cx="384" cy="786"/>
            </a:xfrm>
          </p:grpSpPr>
          <p:sp>
            <p:nvSpPr>
              <p:cNvPr id="112647" name="Oval 7"/>
              <p:cNvSpPr>
                <a:spLocks noChangeArrowheads="1"/>
              </p:cNvSpPr>
              <p:nvPr/>
            </p:nvSpPr>
            <p:spPr bwMode="auto">
              <a:xfrm>
                <a:off x="2496" y="1693"/>
                <a:ext cx="384" cy="358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648" name="Text Box 8"/>
              <p:cNvSpPr txBox="1">
                <a:spLocks noChangeArrowheads="1"/>
              </p:cNvSpPr>
              <p:nvPr/>
            </p:nvSpPr>
            <p:spPr bwMode="auto">
              <a:xfrm>
                <a:off x="2605" y="1718"/>
                <a:ext cx="200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1800" b="1">
                    <a:latin typeface="Arial" charset="0"/>
                  </a:rPr>
                  <a:t>+</a:t>
                </a:r>
              </a:p>
            </p:txBody>
          </p:sp>
          <p:sp>
            <p:nvSpPr>
              <p:cNvPr id="112649" name="Text Box 9"/>
              <p:cNvSpPr txBox="1">
                <a:spLocks noChangeArrowheads="1"/>
              </p:cNvSpPr>
              <p:nvPr/>
            </p:nvSpPr>
            <p:spPr bwMode="auto">
              <a:xfrm>
                <a:off x="2597" y="1794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1800" b="1">
                    <a:latin typeface="Arial" charset="0"/>
                  </a:rPr>
                  <a:t>_</a:t>
                </a:r>
              </a:p>
            </p:txBody>
          </p:sp>
          <p:grpSp>
            <p:nvGrpSpPr>
              <p:cNvPr id="112650" name="Group 10"/>
              <p:cNvGrpSpPr>
                <a:grpSpLocks/>
              </p:cNvGrpSpPr>
              <p:nvPr/>
            </p:nvGrpSpPr>
            <p:grpSpPr bwMode="auto">
              <a:xfrm>
                <a:off x="2688" y="1488"/>
                <a:ext cx="0" cy="768"/>
                <a:chOff x="2856" y="1488"/>
                <a:chExt cx="0" cy="1440"/>
              </a:xfrm>
            </p:grpSpPr>
            <p:sp>
              <p:nvSpPr>
                <p:cNvPr id="112651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2856" y="1488"/>
                  <a:ext cx="0" cy="384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652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856" y="2544"/>
                  <a:ext cx="0" cy="384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2653" name="Oval 13"/>
              <p:cNvSpPr>
                <a:spLocks noChangeAspect="1" noChangeArrowheads="1"/>
              </p:cNvSpPr>
              <p:nvPr/>
            </p:nvSpPr>
            <p:spPr bwMode="auto">
              <a:xfrm>
                <a:off x="2649" y="2205"/>
                <a:ext cx="69" cy="69"/>
              </a:xfrm>
              <a:prstGeom prst="ellipse">
                <a:avLst/>
              </a:prstGeom>
              <a:solidFill>
                <a:srgbClr val="0000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12654" name="Text Box 14"/>
            <p:cNvSpPr txBox="1">
              <a:spLocks noChangeArrowheads="1"/>
            </p:cNvSpPr>
            <p:nvPr/>
          </p:nvSpPr>
          <p:spPr bwMode="auto">
            <a:xfrm>
              <a:off x="1968" y="1728"/>
              <a:ext cx="33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chemeClr val="hlink">
                          <a:gamma/>
                          <a:tint val="21176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i="1">
                  <a:latin typeface="Arial" charset="0"/>
                </a:rPr>
                <a:t>V</a:t>
              </a:r>
              <a:r>
                <a:rPr lang="en-US" altLang="en-US" baseline="-25000">
                  <a:latin typeface="Arial" charset="0"/>
                </a:rPr>
                <a:t>1</a:t>
              </a:r>
              <a:endParaRPr lang="en-US" altLang="en-US">
                <a:latin typeface="Arial" charset="0"/>
              </a:endParaRPr>
            </a:p>
          </p:txBody>
        </p:sp>
        <p:sp>
          <p:nvSpPr>
            <p:cNvPr id="112655" name="AutoShape 15"/>
            <p:cNvSpPr>
              <a:spLocks/>
            </p:cNvSpPr>
            <p:nvPr/>
          </p:nvSpPr>
          <p:spPr bwMode="auto">
            <a:xfrm>
              <a:off x="2304" y="1536"/>
              <a:ext cx="192" cy="672"/>
            </a:xfrm>
            <a:prstGeom prst="leftBrace">
              <a:avLst>
                <a:gd name="adj1" fmla="val 29167"/>
                <a:gd name="adj2" fmla="val 51338"/>
              </a:avLst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chemeClr val="hlink">
                          <a:gamma/>
                          <a:tint val="21176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rect">
                      <a:fillToRect l="50000" t="50000" r="50000" b="50000"/>
                    </a:path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12656" name="Group 16"/>
          <p:cNvGrpSpPr>
            <a:grpSpLocks/>
          </p:cNvGrpSpPr>
          <p:nvPr/>
        </p:nvGrpSpPr>
        <p:grpSpPr bwMode="auto">
          <a:xfrm>
            <a:off x="3352800" y="3095625"/>
            <a:ext cx="1447800" cy="1247775"/>
            <a:chOff x="1968" y="1488"/>
            <a:chExt cx="912" cy="786"/>
          </a:xfrm>
        </p:grpSpPr>
        <p:grpSp>
          <p:nvGrpSpPr>
            <p:cNvPr id="112657" name="Group 17"/>
            <p:cNvGrpSpPr>
              <a:grpSpLocks/>
            </p:cNvGrpSpPr>
            <p:nvPr/>
          </p:nvGrpSpPr>
          <p:grpSpPr bwMode="auto">
            <a:xfrm>
              <a:off x="2496" y="1488"/>
              <a:ext cx="384" cy="786"/>
              <a:chOff x="2496" y="1488"/>
              <a:chExt cx="384" cy="786"/>
            </a:xfrm>
          </p:grpSpPr>
          <p:sp>
            <p:nvSpPr>
              <p:cNvPr id="112658" name="Oval 18"/>
              <p:cNvSpPr>
                <a:spLocks noChangeArrowheads="1"/>
              </p:cNvSpPr>
              <p:nvPr/>
            </p:nvSpPr>
            <p:spPr bwMode="auto">
              <a:xfrm>
                <a:off x="2496" y="1693"/>
                <a:ext cx="384" cy="358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659" name="Text Box 19"/>
              <p:cNvSpPr txBox="1">
                <a:spLocks noChangeArrowheads="1"/>
              </p:cNvSpPr>
              <p:nvPr/>
            </p:nvSpPr>
            <p:spPr bwMode="auto">
              <a:xfrm>
                <a:off x="2605" y="1718"/>
                <a:ext cx="200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1800" b="1">
                    <a:latin typeface="Arial" charset="0"/>
                  </a:rPr>
                  <a:t>+</a:t>
                </a:r>
              </a:p>
            </p:txBody>
          </p:sp>
          <p:sp>
            <p:nvSpPr>
              <p:cNvPr id="112660" name="Text Box 20"/>
              <p:cNvSpPr txBox="1">
                <a:spLocks noChangeArrowheads="1"/>
              </p:cNvSpPr>
              <p:nvPr/>
            </p:nvSpPr>
            <p:spPr bwMode="auto">
              <a:xfrm>
                <a:off x="2597" y="1794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1800" b="1">
                    <a:latin typeface="Arial" charset="0"/>
                  </a:rPr>
                  <a:t>_</a:t>
                </a:r>
              </a:p>
            </p:txBody>
          </p:sp>
          <p:grpSp>
            <p:nvGrpSpPr>
              <p:cNvPr id="112661" name="Group 21"/>
              <p:cNvGrpSpPr>
                <a:grpSpLocks/>
              </p:cNvGrpSpPr>
              <p:nvPr/>
            </p:nvGrpSpPr>
            <p:grpSpPr bwMode="auto">
              <a:xfrm>
                <a:off x="2688" y="1488"/>
                <a:ext cx="0" cy="768"/>
                <a:chOff x="2856" y="1488"/>
                <a:chExt cx="0" cy="1440"/>
              </a:xfrm>
            </p:grpSpPr>
            <p:sp>
              <p:nvSpPr>
                <p:cNvPr id="112662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2856" y="1488"/>
                  <a:ext cx="0" cy="384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663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2856" y="2544"/>
                  <a:ext cx="0" cy="384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2664" name="Oval 24"/>
              <p:cNvSpPr>
                <a:spLocks noChangeAspect="1" noChangeArrowheads="1"/>
              </p:cNvSpPr>
              <p:nvPr/>
            </p:nvSpPr>
            <p:spPr bwMode="auto">
              <a:xfrm>
                <a:off x="2649" y="2205"/>
                <a:ext cx="69" cy="69"/>
              </a:xfrm>
              <a:prstGeom prst="ellipse">
                <a:avLst/>
              </a:prstGeom>
              <a:solidFill>
                <a:srgbClr val="0000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12665" name="Text Box 25"/>
            <p:cNvSpPr txBox="1">
              <a:spLocks noChangeArrowheads="1"/>
            </p:cNvSpPr>
            <p:nvPr/>
          </p:nvSpPr>
          <p:spPr bwMode="auto">
            <a:xfrm>
              <a:off x="1968" y="1728"/>
              <a:ext cx="33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chemeClr val="hlink">
                          <a:gamma/>
                          <a:tint val="21176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i="1">
                  <a:latin typeface="Arial" charset="0"/>
                </a:rPr>
                <a:t>V</a:t>
              </a:r>
              <a:r>
                <a:rPr lang="en-US" altLang="en-US" baseline="-25000">
                  <a:latin typeface="Arial" charset="0"/>
                </a:rPr>
                <a:t>2</a:t>
              </a:r>
              <a:endParaRPr lang="en-US" altLang="en-US">
                <a:latin typeface="Arial" charset="0"/>
              </a:endParaRPr>
            </a:p>
          </p:txBody>
        </p:sp>
        <p:sp>
          <p:nvSpPr>
            <p:cNvPr id="112666" name="AutoShape 26"/>
            <p:cNvSpPr>
              <a:spLocks/>
            </p:cNvSpPr>
            <p:nvPr/>
          </p:nvSpPr>
          <p:spPr bwMode="auto">
            <a:xfrm>
              <a:off x="2304" y="1536"/>
              <a:ext cx="192" cy="672"/>
            </a:xfrm>
            <a:prstGeom prst="leftBrace">
              <a:avLst>
                <a:gd name="adj1" fmla="val 29167"/>
                <a:gd name="adj2" fmla="val 51338"/>
              </a:avLst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chemeClr val="hlink">
                          <a:gamma/>
                          <a:tint val="21176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rect">
                      <a:fillToRect l="50000" t="50000" r="50000" b="50000"/>
                    </a:path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12667" name="Group 27"/>
          <p:cNvGrpSpPr>
            <a:grpSpLocks/>
          </p:cNvGrpSpPr>
          <p:nvPr/>
        </p:nvGrpSpPr>
        <p:grpSpPr bwMode="auto">
          <a:xfrm>
            <a:off x="5181600" y="3095625"/>
            <a:ext cx="1447800" cy="1247775"/>
            <a:chOff x="1968" y="1488"/>
            <a:chExt cx="912" cy="786"/>
          </a:xfrm>
        </p:grpSpPr>
        <p:grpSp>
          <p:nvGrpSpPr>
            <p:cNvPr id="112668" name="Group 28"/>
            <p:cNvGrpSpPr>
              <a:grpSpLocks/>
            </p:cNvGrpSpPr>
            <p:nvPr/>
          </p:nvGrpSpPr>
          <p:grpSpPr bwMode="auto">
            <a:xfrm>
              <a:off x="2496" y="1488"/>
              <a:ext cx="384" cy="786"/>
              <a:chOff x="2496" y="1488"/>
              <a:chExt cx="384" cy="786"/>
            </a:xfrm>
          </p:grpSpPr>
          <p:sp>
            <p:nvSpPr>
              <p:cNvPr id="112669" name="Oval 29"/>
              <p:cNvSpPr>
                <a:spLocks noChangeArrowheads="1"/>
              </p:cNvSpPr>
              <p:nvPr/>
            </p:nvSpPr>
            <p:spPr bwMode="auto">
              <a:xfrm>
                <a:off x="2496" y="1693"/>
                <a:ext cx="384" cy="358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670" name="Text Box 30"/>
              <p:cNvSpPr txBox="1">
                <a:spLocks noChangeArrowheads="1"/>
              </p:cNvSpPr>
              <p:nvPr/>
            </p:nvSpPr>
            <p:spPr bwMode="auto">
              <a:xfrm>
                <a:off x="2605" y="1718"/>
                <a:ext cx="200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1800" b="1">
                    <a:latin typeface="Arial" charset="0"/>
                  </a:rPr>
                  <a:t>+</a:t>
                </a:r>
              </a:p>
            </p:txBody>
          </p:sp>
          <p:sp>
            <p:nvSpPr>
              <p:cNvPr id="112671" name="Text Box 31"/>
              <p:cNvSpPr txBox="1">
                <a:spLocks noChangeArrowheads="1"/>
              </p:cNvSpPr>
              <p:nvPr/>
            </p:nvSpPr>
            <p:spPr bwMode="auto">
              <a:xfrm>
                <a:off x="2597" y="1794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1800" b="1">
                    <a:latin typeface="Arial" charset="0"/>
                  </a:rPr>
                  <a:t>_</a:t>
                </a:r>
              </a:p>
            </p:txBody>
          </p:sp>
          <p:grpSp>
            <p:nvGrpSpPr>
              <p:cNvPr id="112672" name="Group 32"/>
              <p:cNvGrpSpPr>
                <a:grpSpLocks/>
              </p:cNvGrpSpPr>
              <p:nvPr/>
            </p:nvGrpSpPr>
            <p:grpSpPr bwMode="auto">
              <a:xfrm>
                <a:off x="2688" y="1488"/>
                <a:ext cx="0" cy="768"/>
                <a:chOff x="2856" y="1488"/>
                <a:chExt cx="0" cy="1440"/>
              </a:xfrm>
            </p:grpSpPr>
            <p:sp>
              <p:nvSpPr>
                <p:cNvPr id="112673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2856" y="1488"/>
                  <a:ext cx="0" cy="384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674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856" y="2544"/>
                  <a:ext cx="0" cy="384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2675" name="Oval 35"/>
              <p:cNvSpPr>
                <a:spLocks noChangeAspect="1" noChangeArrowheads="1"/>
              </p:cNvSpPr>
              <p:nvPr/>
            </p:nvSpPr>
            <p:spPr bwMode="auto">
              <a:xfrm>
                <a:off x="2649" y="2205"/>
                <a:ext cx="69" cy="69"/>
              </a:xfrm>
              <a:prstGeom prst="ellipse">
                <a:avLst/>
              </a:prstGeom>
              <a:solidFill>
                <a:srgbClr val="0000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12676" name="Text Box 36"/>
            <p:cNvSpPr txBox="1">
              <a:spLocks noChangeArrowheads="1"/>
            </p:cNvSpPr>
            <p:nvPr/>
          </p:nvSpPr>
          <p:spPr bwMode="auto">
            <a:xfrm>
              <a:off x="1968" y="1728"/>
              <a:ext cx="33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chemeClr val="hlink">
                          <a:gamma/>
                          <a:tint val="21176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i="1">
                  <a:latin typeface="Arial" charset="0"/>
                </a:rPr>
                <a:t>V</a:t>
              </a:r>
              <a:r>
                <a:rPr lang="en-US" altLang="en-US" baseline="-25000">
                  <a:latin typeface="Arial" charset="0"/>
                </a:rPr>
                <a:t>3</a:t>
              </a:r>
              <a:endParaRPr lang="en-US" altLang="en-US">
                <a:latin typeface="Arial" charset="0"/>
              </a:endParaRPr>
            </a:p>
          </p:txBody>
        </p:sp>
        <p:sp>
          <p:nvSpPr>
            <p:cNvPr id="112677" name="AutoShape 37"/>
            <p:cNvSpPr>
              <a:spLocks/>
            </p:cNvSpPr>
            <p:nvPr/>
          </p:nvSpPr>
          <p:spPr bwMode="auto">
            <a:xfrm>
              <a:off x="2304" y="1536"/>
              <a:ext cx="192" cy="672"/>
            </a:xfrm>
            <a:prstGeom prst="leftBrace">
              <a:avLst>
                <a:gd name="adj1" fmla="val 29167"/>
                <a:gd name="adj2" fmla="val 51338"/>
              </a:avLst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chemeClr val="hlink">
                          <a:gamma/>
                          <a:tint val="21176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rect">
                      <a:fillToRect l="50000" t="50000" r="50000" b="50000"/>
                    </a:path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12678" name="Group 38"/>
          <p:cNvGrpSpPr>
            <a:grpSpLocks/>
          </p:cNvGrpSpPr>
          <p:nvPr/>
        </p:nvGrpSpPr>
        <p:grpSpPr bwMode="auto">
          <a:xfrm>
            <a:off x="6705600" y="2286000"/>
            <a:ext cx="1901825" cy="2133600"/>
            <a:chOff x="4224" y="1440"/>
            <a:chExt cx="1198" cy="1344"/>
          </a:xfrm>
        </p:grpSpPr>
        <p:cxnSp>
          <p:nvCxnSpPr>
            <p:cNvPr id="112679" name="AutoShape 39"/>
            <p:cNvCxnSpPr>
              <a:cxnSpLocks noChangeShapeType="1"/>
            </p:cNvCxnSpPr>
            <p:nvPr/>
          </p:nvCxnSpPr>
          <p:spPr bwMode="auto">
            <a:xfrm flipH="1">
              <a:off x="4224" y="1440"/>
              <a:ext cx="143" cy="1219"/>
            </a:xfrm>
            <a:prstGeom prst="curvedConnector4">
              <a:avLst>
                <a:gd name="adj1" fmla="val -100699"/>
                <a:gd name="adj2" fmla="val 59065"/>
              </a:avLst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2680" name="Text Box 40"/>
            <p:cNvSpPr txBox="1">
              <a:spLocks noChangeArrowheads="1"/>
            </p:cNvSpPr>
            <p:nvPr/>
          </p:nvSpPr>
          <p:spPr bwMode="auto">
            <a:xfrm>
              <a:off x="4320" y="2592"/>
              <a:ext cx="110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chemeClr val="hlink">
                          <a:gamma/>
                          <a:tint val="21176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400" b="1">
                  <a:latin typeface="Arial" charset="0"/>
                </a:rPr>
                <a:t>Point of Reference</a:t>
              </a:r>
            </a:p>
          </p:txBody>
        </p:sp>
      </p:grpSp>
      <p:sp>
        <p:nvSpPr>
          <p:cNvPr id="112688" name="Oval 48"/>
          <p:cNvSpPr>
            <a:spLocks noChangeArrowheads="1"/>
          </p:cNvSpPr>
          <p:nvPr/>
        </p:nvSpPr>
        <p:spPr bwMode="auto">
          <a:xfrm>
            <a:off x="2514600" y="2895600"/>
            <a:ext cx="228600" cy="228600"/>
          </a:xfrm>
          <a:prstGeom prst="ellipse">
            <a:avLst/>
          </a:prstGeom>
          <a:solidFill>
            <a:srgbClr val="00CC00"/>
          </a:solidFill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689" name="Oval 49"/>
          <p:cNvSpPr>
            <a:spLocks noChangeArrowheads="1"/>
          </p:cNvSpPr>
          <p:nvPr/>
        </p:nvSpPr>
        <p:spPr bwMode="auto">
          <a:xfrm>
            <a:off x="4343400" y="2895600"/>
            <a:ext cx="228600" cy="228600"/>
          </a:xfrm>
          <a:prstGeom prst="ellipse">
            <a:avLst/>
          </a:pr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690" name="Oval 50"/>
          <p:cNvSpPr>
            <a:spLocks noChangeArrowheads="1"/>
          </p:cNvSpPr>
          <p:nvPr/>
        </p:nvSpPr>
        <p:spPr bwMode="auto">
          <a:xfrm>
            <a:off x="6215063" y="2895600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115487" y="4572000"/>
            <a:ext cx="7685550" cy="2166938"/>
            <a:chOff x="115487" y="4572000"/>
            <a:chExt cx="7685550" cy="2166938"/>
          </a:xfrm>
        </p:grpSpPr>
        <p:pic>
          <p:nvPicPr>
            <p:cNvPr id="4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487" y="4572000"/>
              <a:ext cx="1595838" cy="21669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1800163" y="6092607"/>
              <a:ext cx="60008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In non-battery-powered things, </a:t>
              </a:r>
              <a:br>
                <a:rPr lang="en-US" dirty="0" smtClean="0"/>
              </a:br>
              <a:r>
                <a:rPr lang="en-US" dirty="0" smtClean="0"/>
                <a:t>ground is usually literally connected to a spike into the ground</a:t>
              </a:r>
              <a:endParaRPr lang="en-US" dirty="0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346575" y="4304983"/>
            <a:ext cx="3123852" cy="1410017"/>
            <a:chOff x="4346575" y="4304983"/>
            <a:chExt cx="3123852" cy="1410017"/>
          </a:xfrm>
        </p:grpSpPr>
        <p:grpSp>
          <p:nvGrpSpPr>
            <p:cNvPr id="50" name="Group 39"/>
            <p:cNvGrpSpPr>
              <a:grpSpLocks/>
            </p:cNvGrpSpPr>
            <p:nvPr/>
          </p:nvGrpSpPr>
          <p:grpSpPr bwMode="auto">
            <a:xfrm>
              <a:off x="4856162" y="4304983"/>
              <a:ext cx="533400" cy="733425"/>
              <a:chOff x="3840" y="2688"/>
              <a:chExt cx="336" cy="462"/>
            </a:xfrm>
          </p:grpSpPr>
          <p:sp>
            <p:nvSpPr>
              <p:cNvPr id="51" name="Line 40"/>
              <p:cNvSpPr>
                <a:spLocks noChangeShapeType="1"/>
              </p:cNvSpPr>
              <p:nvPr/>
            </p:nvSpPr>
            <p:spPr bwMode="auto">
              <a:xfrm>
                <a:off x="3840" y="2976"/>
                <a:ext cx="33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Line 41"/>
              <p:cNvSpPr>
                <a:spLocks noChangeShapeType="1"/>
              </p:cNvSpPr>
              <p:nvPr/>
            </p:nvSpPr>
            <p:spPr bwMode="auto">
              <a:xfrm>
                <a:off x="3936" y="3072"/>
                <a:ext cx="14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Line 42"/>
              <p:cNvSpPr>
                <a:spLocks noChangeShapeType="1"/>
              </p:cNvSpPr>
              <p:nvPr/>
            </p:nvSpPr>
            <p:spPr bwMode="auto">
              <a:xfrm>
                <a:off x="3984" y="3150"/>
                <a:ext cx="4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Line 43"/>
              <p:cNvSpPr>
                <a:spLocks noChangeShapeType="1"/>
              </p:cNvSpPr>
              <p:nvPr/>
            </p:nvSpPr>
            <p:spPr bwMode="auto">
              <a:xfrm>
                <a:off x="4008" y="2688"/>
                <a:ext cx="0" cy="2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5" name="Oval 46"/>
            <p:cNvSpPr>
              <a:spLocks noChangeArrowheads="1"/>
            </p:cNvSpPr>
            <p:nvPr/>
          </p:nvSpPr>
          <p:spPr bwMode="auto">
            <a:xfrm>
              <a:off x="4346575" y="4412615"/>
              <a:ext cx="1676400" cy="1097280"/>
            </a:xfrm>
            <a:prstGeom prst="ellipse">
              <a:avLst/>
            </a:prstGeom>
            <a:noFill/>
            <a:ln w="28575">
              <a:solidFill>
                <a:schemeClr val="accent1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chemeClr val="hlink">
                          <a:gamma/>
                          <a:tint val="21176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554518" y="5345668"/>
              <a:ext cx="19159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en-US" b="1" dirty="0">
                  <a:solidFill>
                    <a:schemeClr val="accent1"/>
                  </a:solidFill>
                  <a:latin typeface="Arial" charset="0"/>
                </a:rPr>
                <a:t>Ground Symbol</a:t>
              </a:r>
              <a:endParaRPr lang="en-US" b="1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421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 build="p" autoUpdateAnimBg="0" advAuto="0"/>
      <p:bldP spid="112644" grpId="0" animBg="1"/>
      <p:bldP spid="112688" grpId="0" animBg="1"/>
      <p:bldP spid="112689" grpId="0" animBg="1"/>
      <p:bldP spid="11269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Ground in robotics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call the negative of the battery “ground”</a:t>
            </a:r>
          </a:p>
          <a:p>
            <a:endParaRPr lang="en-US" dirty="0"/>
          </a:p>
        </p:txBody>
      </p:sp>
      <p:pic>
        <p:nvPicPr>
          <p:cNvPr id="5" name="Picture 9" descr="http://pe3323dotorg.files.wordpress.com/2014/05/fhwlwvnh5ed7sop-mediu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900" y="2362200"/>
            <a:ext cx="2352675" cy="223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3022600" y="1905000"/>
            <a:ext cx="304800" cy="609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36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What is Current?</a:t>
            </a:r>
            <a:endParaRPr lang="en-US" altLang="en-US"/>
          </a:p>
        </p:txBody>
      </p:sp>
      <p:sp>
        <p:nvSpPr>
          <p:cNvPr id="49" name="Slide Number Placeholder 4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F6CF8-C4CB-4E30-9F16-7B2E8D7B1F4C}" type="slidenum">
              <a:rPr lang="en-GB" altLang="en-US" smtClean="0"/>
              <a:pPr/>
              <a:t>15</a:t>
            </a:fld>
            <a:endParaRPr lang="en-GB" altLang="en-US"/>
          </a:p>
        </p:txBody>
      </p:sp>
      <p:pic>
        <p:nvPicPr>
          <p:cNvPr id="117763" name="Picture 3" descr="batte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2057400"/>
            <a:ext cx="3813175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7764" name="Group 4"/>
          <p:cNvGrpSpPr>
            <a:grpSpLocks/>
          </p:cNvGrpSpPr>
          <p:nvPr/>
        </p:nvGrpSpPr>
        <p:grpSpPr bwMode="auto">
          <a:xfrm>
            <a:off x="1390650" y="2286000"/>
            <a:ext cx="3409950" cy="3581400"/>
            <a:chOff x="876" y="1440"/>
            <a:chExt cx="2148" cy="2256"/>
          </a:xfrm>
        </p:grpSpPr>
        <p:sp>
          <p:nvSpPr>
            <p:cNvPr id="117765" name="Rectangle 5"/>
            <p:cNvSpPr>
              <a:spLocks noChangeArrowheads="1"/>
            </p:cNvSpPr>
            <p:nvPr/>
          </p:nvSpPr>
          <p:spPr bwMode="auto">
            <a:xfrm>
              <a:off x="876" y="2208"/>
              <a:ext cx="672" cy="1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17766" name="Rectangle 6"/>
            <p:cNvSpPr>
              <a:spLocks noChangeArrowheads="1"/>
            </p:cNvSpPr>
            <p:nvPr/>
          </p:nvSpPr>
          <p:spPr bwMode="auto">
            <a:xfrm>
              <a:off x="2184" y="2256"/>
              <a:ext cx="840" cy="1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7767" name="Oval 7"/>
            <p:cNvSpPr>
              <a:spLocks noChangeArrowheads="1"/>
            </p:cNvSpPr>
            <p:nvPr/>
          </p:nvSpPr>
          <p:spPr bwMode="auto">
            <a:xfrm>
              <a:off x="1560" y="3312"/>
              <a:ext cx="624" cy="2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33CC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7768" name="Rectangle 8"/>
            <p:cNvSpPr>
              <a:spLocks noChangeArrowheads="1"/>
            </p:cNvSpPr>
            <p:nvPr/>
          </p:nvSpPr>
          <p:spPr bwMode="auto">
            <a:xfrm>
              <a:off x="1560" y="2640"/>
              <a:ext cx="624" cy="81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17769" name="Rectangle 9"/>
            <p:cNvSpPr>
              <a:spLocks noChangeArrowheads="1"/>
            </p:cNvSpPr>
            <p:nvPr/>
          </p:nvSpPr>
          <p:spPr bwMode="auto">
            <a:xfrm>
              <a:off x="960" y="1440"/>
              <a:ext cx="1776" cy="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17770" name="Rectangle 10"/>
            <p:cNvSpPr>
              <a:spLocks noChangeArrowheads="1"/>
            </p:cNvSpPr>
            <p:nvPr/>
          </p:nvSpPr>
          <p:spPr bwMode="auto">
            <a:xfrm rot="-1614315">
              <a:off x="1884" y="3504"/>
              <a:ext cx="624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17771" name="Text Box 11"/>
          <p:cNvSpPr txBox="1">
            <a:spLocks noChangeArrowheads="1"/>
          </p:cNvSpPr>
          <p:nvPr/>
        </p:nvSpPr>
        <p:spPr bwMode="auto">
          <a:xfrm>
            <a:off x="533400" y="1371600"/>
            <a:ext cx="8229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Clr>
                <a:srgbClr val="0000FF"/>
              </a:buClr>
              <a:buFontTx/>
              <a:buChar char="•"/>
            </a:pPr>
            <a:r>
              <a:rPr lang="en-US" altLang="en-US" sz="2400" b="1">
                <a:latin typeface="Arial" charset="0"/>
              </a:rPr>
              <a:t> Current is the </a:t>
            </a:r>
            <a:r>
              <a:rPr lang="en-US" altLang="en-US" sz="2400" b="1">
                <a:solidFill>
                  <a:srgbClr val="990000"/>
                </a:solidFill>
                <a:latin typeface="Arial" charset="0"/>
              </a:rPr>
              <a:t>flow of charge</a:t>
            </a:r>
            <a:r>
              <a:rPr lang="en-US" altLang="en-US" sz="2400" b="1">
                <a:latin typeface="Arial" charset="0"/>
              </a:rPr>
              <a:t> from a voltage source</a:t>
            </a:r>
          </a:p>
          <a:p>
            <a:pPr>
              <a:buClr>
                <a:srgbClr val="0000FF"/>
              </a:buClr>
              <a:buFontTx/>
              <a:buChar char="•"/>
            </a:pPr>
            <a:r>
              <a:rPr lang="en-US" altLang="en-US" sz="2400" b="1">
                <a:latin typeface="Arial" charset="0"/>
              </a:rPr>
              <a:t> 1 Ampere (“Amp”) = Flow of 1 Coulomb/sec</a:t>
            </a:r>
          </a:p>
        </p:txBody>
      </p:sp>
      <p:sp>
        <p:nvSpPr>
          <p:cNvPr id="117772" name="Oval 12"/>
          <p:cNvSpPr>
            <a:spLocks noChangeArrowheads="1"/>
          </p:cNvSpPr>
          <p:nvPr/>
        </p:nvSpPr>
        <p:spPr bwMode="auto">
          <a:xfrm>
            <a:off x="5867400" y="4191000"/>
            <a:ext cx="838200" cy="8382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7773" name="Freeform 13"/>
          <p:cNvSpPr>
            <a:spLocks/>
          </p:cNvSpPr>
          <p:nvPr/>
        </p:nvSpPr>
        <p:spPr bwMode="auto">
          <a:xfrm>
            <a:off x="6227763" y="4191000"/>
            <a:ext cx="180975" cy="838200"/>
          </a:xfrm>
          <a:custGeom>
            <a:avLst/>
            <a:gdLst>
              <a:gd name="T0" fmla="*/ 13 w 114"/>
              <a:gd name="T1" fmla="*/ 0 h 528"/>
              <a:gd name="T2" fmla="*/ 25 w 114"/>
              <a:gd name="T3" fmla="*/ 240 h 528"/>
              <a:gd name="T4" fmla="*/ 97 w 114"/>
              <a:gd name="T5" fmla="*/ 264 h 528"/>
              <a:gd name="T6" fmla="*/ 109 w 114"/>
              <a:gd name="T7" fmla="*/ 228 h 528"/>
              <a:gd name="T8" fmla="*/ 1 w 114"/>
              <a:gd name="T9" fmla="*/ 216 h 528"/>
              <a:gd name="T10" fmla="*/ 13 w 114"/>
              <a:gd name="T11" fmla="*/ 372 h 528"/>
              <a:gd name="T12" fmla="*/ 49 w 114"/>
              <a:gd name="T13" fmla="*/ 396 h 528"/>
              <a:gd name="T14" fmla="*/ 73 w 114"/>
              <a:gd name="T15" fmla="*/ 528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" h="528">
                <a:moveTo>
                  <a:pt x="13" y="0"/>
                </a:moveTo>
                <a:cubicBezTo>
                  <a:pt x="17" y="80"/>
                  <a:pt x="1" y="164"/>
                  <a:pt x="25" y="240"/>
                </a:cubicBezTo>
                <a:cubicBezTo>
                  <a:pt x="33" y="264"/>
                  <a:pt x="97" y="264"/>
                  <a:pt x="97" y="264"/>
                </a:cubicBezTo>
                <a:cubicBezTo>
                  <a:pt x="101" y="252"/>
                  <a:pt x="114" y="240"/>
                  <a:pt x="109" y="228"/>
                </a:cubicBezTo>
                <a:cubicBezTo>
                  <a:pt x="91" y="184"/>
                  <a:pt x="22" y="213"/>
                  <a:pt x="1" y="216"/>
                </a:cubicBezTo>
                <a:cubicBezTo>
                  <a:pt x="5" y="268"/>
                  <a:pt x="0" y="322"/>
                  <a:pt x="13" y="372"/>
                </a:cubicBezTo>
                <a:cubicBezTo>
                  <a:pt x="17" y="386"/>
                  <a:pt x="41" y="384"/>
                  <a:pt x="49" y="396"/>
                </a:cubicBezTo>
                <a:cubicBezTo>
                  <a:pt x="79" y="445"/>
                  <a:pt x="73" y="476"/>
                  <a:pt x="73" y="528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7774" name="Line 14"/>
          <p:cNvSpPr>
            <a:spLocks noChangeShapeType="1"/>
          </p:cNvSpPr>
          <p:nvPr/>
        </p:nvSpPr>
        <p:spPr bwMode="auto">
          <a:xfrm flipV="1">
            <a:off x="2971800" y="2895600"/>
            <a:ext cx="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7775" name="Line 15"/>
          <p:cNvSpPr>
            <a:spLocks noChangeShapeType="1"/>
          </p:cNvSpPr>
          <p:nvPr/>
        </p:nvSpPr>
        <p:spPr bwMode="auto">
          <a:xfrm>
            <a:off x="2971800" y="2895600"/>
            <a:ext cx="3276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7776" name="Line 16"/>
          <p:cNvSpPr>
            <a:spLocks noChangeShapeType="1"/>
          </p:cNvSpPr>
          <p:nvPr/>
        </p:nvSpPr>
        <p:spPr bwMode="auto">
          <a:xfrm>
            <a:off x="6248400" y="2895600"/>
            <a:ext cx="0" cy="129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7777" name="Line 17"/>
          <p:cNvSpPr>
            <a:spLocks noChangeShapeType="1"/>
          </p:cNvSpPr>
          <p:nvPr/>
        </p:nvSpPr>
        <p:spPr bwMode="auto">
          <a:xfrm>
            <a:off x="2971800" y="56388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7778" name="Line 18"/>
          <p:cNvSpPr>
            <a:spLocks noChangeShapeType="1"/>
          </p:cNvSpPr>
          <p:nvPr/>
        </p:nvSpPr>
        <p:spPr bwMode="auto">
          <a:xfrm>
            <a:off x="2971800" y="5943600"/>
            <a:ext cx="3352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7779" name="Line 19"/>
          <p:cNvSpPr>
            <a:spLocks noChangeShapeType="1"/>
          </p:cNvSpPr>
          <p:nvPr/>
        </p:nvSpPr>
        <p:spPr bwMode="auto">
          <a:xfrm flipV="1">
            <a:off x="6324600" y="4953000"/>
            <a:ext cx="0" cy="990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7780" name="Line 20"/>
          <p:cNvSpPr>
            <a:spLocks noChangeShapeType="1"/>
          </p:cNvSpPr>
          <p:nvPr/>
        </p:nvSpPr>
        <p:spPr bwMode="auto">
          <a:xfrm rot="-2304652">
            <a:off x="4038600" y="2667000"/>
            <a:ext cx="68580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7781" name="Rectangle 21"/>
          <p:cNvSpPr>
            <a:spLocks noChangeArrowheads="1"/>
          </p:cNvSpPr>
          <p:nvPr/>
        </p:nvSpPr>
        <p:spPr bwMode="auto">
          <a:xfrm>
            <a:off x="4191000" y="2819400"/>
            <a:ext cx="457200" cy="152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7782" name="Line 22"/>
          <p:cNvSpPr>
            <a:spLocks noChangeShapeType="1"/>
          </p:cNvSpPr>
          <p:nvPr/>
        </p:nvSpPr>
        <p:spPr bwMode="auto">
          <a:xfrm flipH="1">
            <a:off x="4648200" y="28956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7783" name="Line 23"/>
          <p:cNvSpPr>
            <a:spLocks noChangeShapeType="1"/>
          </p:cNvSpPr>
          <p:nvPr/>
        </p:nvSpPr>
        <p:spPr bwMode="auto">
          <a:xfrm>
            <a:off x="4114800" y="2895600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7784" name="AutoShape 24"/>
          <p:cNvSpPr>
            <a:spLocks noChangeArrowheads="1"/>
          </p:cNvSpPr>
          <p:nvPr/>
        </p:nvSpPr>
        <p:spPr bwMode="auto">
          <a:xfrm>
            <a:off x="2819400" y="2362200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7785" name="AutoShape 25"/>
          <p:cNvSpPr>
            <a:spLocks noChangeArrowheads="1"/>
          </p:cNvSpPr>
          <p:nvPr/>
        </p:nvSpPr>
        <p:spPr bwMode="auto">
          <a:xfrm>
            <a:off x="4433888" y="2362200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7786" name="AutoShape 26"/>
          <p:cNvSpPr>
            <a:spLocks noChangeArrowheads="1"/>
          </p:cNvSpPr>
          <p:nvPr/>
        </p:nvSpPr>
        <p:spPr bwMode="auto">
          <a:xfrm rot="5400000">
            <a:off x="6155531" y="3674269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7787" name="AutoShape 27"/>
          <p:cNvSpPr>
            <a:spLocks noChangeArrowheads="1"/>
          </p:cNvSpPr>
          <p:nvPr/>
        </p:nvSpPr>
        <p:spPr bwMode="auto">
          <a:xfrm rot="5400000">
            <a:off x="6203156" y="4817269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7788" name="AutoShape 28"/>
          <p:cNvSpPr>
            <a:spLocks noChangeArrowheads="1"/>
          </p:cNvSpPr>
          <p:nvPr/>
        </p:nvSpPr>
        <p:spPr bwMode="auto">
          <a:xfrm rot="10768657">
            <a:off x="4876800" y="6096000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7789" name="AutoShape 29"/>
          <p:cNvSpPr>
            <a:spLocks noChangeArrowheads="1"/>
          </p:cNvSpPr>
          <p:nvPr/>
        </p:nvSpPr>
        <p:spPr bwMode="auto">
          <a:xfrm rot="10768657">
            <a:off x="3276600" y="6096000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7790" name="AutoShape 30"/>
          <p:cNvSpPr>
            <a:spLocks noChangeArrowheads="1"/>
          </p:cNvSpPr>
          <p:nvPr/>
        </p:nvSpPr>
        <p:spPr bwMode="auto">
          <a:xfrm flipV="1">
            <a:off x="6000750" y="2505075"/>
            <a:ext cx="852488" cy="733425"/>
          </a:xfrm>
          <a:custGeom>
            <a:avLst/>
            <a:gdLst>
              <a:gd name="G0" fmla="+- 9257 0 0"/>
              <a:gd name="G1" fmla="+- 18514 0 0"/>
              <a:gd name="G2" fmla="+- 7200 0 0"/>
              <a:gd name="G3" fmla="*/ 9257 1 2"/>
              <a:gd name="G4" fmla="+- G3 10800 0"/>
              <a:gd name="G5" fmla="+- 21600 9257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5429 w 21600"/>
              <a:gd name="T1" fmla="*/ 0 h 21600"/>
              <a:gd name="T2" fmla="*/ 9257 w 21600"/>
              <a:gd name="T3" fmla="*/ 7200 h 21600"/>
              <a:gd name="T4" fmla="*/ 0 w 21600"/>
              <a:gd name="T5" fmla="*/ 18001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7791" name="AutoShape 31"/>
          <p:cNvSpPr>
            <a:spLocks noChangeArrowheads="1"/>
          </p:cNvSpPr>
          <p:nvPr/>
        </p:nvSpPr>
        <p:spPr bwMode="auto">
          <a:xfrm rot="5400000" flipV="1">
            <a:off x="6036469" y="5774531"/>
            <a:ext cx="852488" cy="733425"/>
          </a:xfrm>
          <a:custGeom>
            <a:avLst/>
            <a:gdLst>
              <a:gd name="G0" fmla="+- 9257 0 0"/>
              <a:gd name="G1" fmla="+- 18514 0 0"/>
              <a:gd name="G2" fmla="+- 7200 0 0"/>
              <a:gd name="G3" fmla="*/ 9257 1 2"/>
              <a:gd name="G4" fmla="+- G3 10800 0"/>
              <a:gd name="G5" fmla="+- 21600 9257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5429 w 21600"/>
              <a:gd name="T1" fmla="*/ 0 h 21600"/>
              <a:gd name="T2" fmla="*/ 9257 w 21600"/>
              <a:gd name="T3" fmla="*/ 7200 h 21600"/>
              <a:gd name="T4" fmla="*/ 0 w 21600"/>
              <a:gd name="T5" fmla="*/ 18001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7792" name="AutoShape 32"/>
          <p:cNvSpPr>
            <a:spLocks noChangeArrowheads="1"/>
          </p:cNvSpPr>
          <p:nvPr/>
        </p:nvSpPr>
        <p:spPr bwMode="auto">
          <a:xfrm rot="10800000" flipV="1">
            <a:off x="2805113" y="5715000"/>
            <a:ext cx="852487" cy="733425"/>
          </a:xfrm>
          <a:custGeom>
            <a:avLst/>
            <a:gdLst>
              <a:gd name="G0" fmla="+- 9257 0 0"/>
              <a:gd name="G1" fmla="+- 18514 0 0"/>
              <a:gd name="G2" fmla="+- 7200 0 0"/>
              <a:gd name="G3" fmla="*/ 9257 1 2"/>
              <a:gd name="G4" fmla="+- G3 10800 0"/>
              <a:gd name="G5" fmla="+- 21600 9257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5429 w 21600"/>
              <a:gd name="T1" fmla="*/ 0 h 21600"/>
              <a:gd name="T2" fmla="*/ 9257 w 21600"/>
              <a:gd name="T3" fmla="*/ 7200 h 21600"/>
              <a:gd name="T4" fmla="*/ 0 w 21600"/>
              <a:gd name="T5" fmla="*/ 18001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7793" name="Text Box 33"/>
          <p:cNvSpPr txBox="1">
            <a:spLocks noChangeArrowheads="1"/>
          </p:cNvSpPr>
          <p:nvPr/>
        </p:nvSpPr>
        <p:spPr bwMode="auto">
          <a:xfrm>
            <a:off x="2628900" y="3644900"/>
            <a:ext cx="717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2400" b="1">
                <a:latin typeface="Arial" charset="0"/>
              </a:rPr>
              <a:t>+++</a:t>
            </a:r>
          </a:p>
        </p:txBody>
      </p:sp>
      <p:grpSp>
        <p:nvGrpSpPr>
          <p:cNvPr id="117794" name="Group 34"/>
          <p:cNvGrpSpPr>
            <a:grpSpLocks/>
          </p:cNvGrpSpPr>
          <p:nvPr/>
        </p:nvGrpSpPr>
        <p:grpSpPr bwMode="auto">
          <a:xfrm>
            <a:off x="4724400" y="3124200"/>
            <a:ext cx="3200400" cy="3048000"/>
            <a:chOff x="2976" y="1968"/>
            <a:chExt cx="2016" cy="1920"/>
          </a:xfrm>
        </p:grpSpPr>
        <p:grpSp>
          <p:nvGrpSpPr>
            <p:cNvPr id="117795" name="Group 35"/>
            <p:cNvGrpSpPr>
              <a:grpSpLocks/>
            </p:cNvGrpSpPr>
            <p:nvPr/>
          </p:nvGrpSpPr>
          <p:grpSpPr bwMode="auto">
            <a:xfrm>
              <a:off x="2976" y="2064"/>
              <a:ext cx="840" cy="912"/>
              <a:chOff x="2976" y="2064"/>
              <a:chExt cx="840" cy="912"/>
            </a:xfrm>
          </p:grpSpPr>
          <p:sp>
            <p:nvSpPr>
              <p:cNvPr id="117796" name="AutoShape 36"/>
              <p:cNvSpPr>
                <a:spLocks noChangeArrowheads="1"/>
              </p:cNvSpPr>
              <p:nvPr/>
            </p:nvSpPr>
            <p:spPr bwMode="auto">
              <a:xfrm rot="-2137344">
                <a:off x="3552" y="2064"/>
                <a:ext cx="96" cy="720"/>
              </a:xfrm>
              <a:custGeom>
                <a:avLst/>
                <a:gdLst>
                  <a:gd name="G0" fmla="+- 9450 0 0"/>
                  <a:gd name="G1" fmla="+- 21600 0 9450"/>
                  <a:gd name="G2" fmla="*/ 9450 1 2"/>
                  <a:gd name="G3" fmla="+- 21600 0 G2"/>
                  <a:gd name="G4" fmla="+/ 9450 21600 2"/>
                  <a:gd name="G5" fmla="+/ G1 0 2"/>
                  <a:gd name="G6" fmla="*/ 21600 21600 9450"/>
                  <a:gd name="G7" fmla="*/ G6 1 2"/>
                  <a:gd name="G8" fmla="+- 21600 0 G7"/>
                  <a:gd name="G9" fmla="*/ 21600 1 2"/>
                  <a:gd name="G10" fmla="+- 9450 0 G9"/>
                  <a:gd name="G11" fmla="?: G10 G8 0"/>
                  <a:gd name="G12" fmla="?: G10 G7 21600"/>
                  <a:gd name="T0" fmla="*/ 16875 w 21600"/>
                  <a:gd name="T1" fmla="*/ 10800 h 21600"/>
                  <a:gd name="T2" fmla="*/ 10800 w 21600"/>
                  <a:gd name="T3" fmla="*/ 21600 h 21600"/>
                  <a:gd name="T4" fmla="*/ 4725 w 21600"/>
                  <a:gd name="T5" fmla="*/ 10800 h 21600"/>
                  <a:gd name="T6" fmla="*/ 10800 w 21600"/>
                  <a:gd name="T7" fmla="*/ 0 h 21600"/>
                  <a:gd name="T8" fmla="*/ 6525 w 21600"/>
                  <a:gd name="T9" fmla="*/ 6525 h 21600"/>
                  <a:gd name="T10" fmla="*/ 15075 w 21600"/>
                  <a:gd name="T11" fmla="*/ 1507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9450" y="21600"/>
                    </a:lnTo>
                    <a:lnTo>
                      <a:pt x="1215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7797" name="AutoShape 37"/>
              <p:cNvSpPr>
                <a:spLocks noChangeArrowheads="1"/>
              </p:cNvSpPr>
              <p:nvPr/>
            </p:nvSpPr>
            <p:spPr bwMode="auto">
              <a:xfrm rot="-3706283">
                <a:off x="3408" y="2304"/>
                <a:ext cx="96" cy="720"/>
              </a:xfrm>
              <a:custGeom>
                <a:avLst/>
                <a:gdLst>
                  <a:gd name="G0" fmla="+- 9450 0 0"/>
                  <a:gd name="G1" fmla="+- 21600 0 9450"/>
                  <a:gd name="G2" fmla="*/ 9450 1 2"/>
                  <a:gd name="G3" fmla="+- 21600 0 G2"/>
                  <a:gd name="G4" fmla="+/ 9450 21600 2"/>
                  <a:gd name="G5" fmla="+/ G1 0 2"/>
                  <a:gd name="G6" fmla="*/ 21600 21600 9450"/>
                  <a:gd name="G7" fmla="*/ G6 1 2"/>
                  <a:gd name="G8" fmla="+- 21600 0 G7"/>
                  <a:gd name="G9" fmla="*/ 21600 1 2"/>
                  <a:gd name="G10" fmla="+- 9450 0 G9"/>
                  <a:gd name="G11" fmla="?: G10 G8 0"/>
                  <a:gd name="G12" fmla="?: G10 G7 21600"/>
                  <a:gd name="T0" fmla="*/ 16875 w 21600"/>
                  <a:gd name="T1" fmla="*/ 10800 h 21600"/>
                  <a:gd name="T2" fmla="*/ 10800 w 21600"/>
                  <a:gd name="T3" fmla="*/ 21600 h 21600"/>
                  <a:gd name="T4" fmla="*/ 4725 w 21600"/>
                  <a:gd name="T5" fmla="*/ 10800 h 21600"/>
                  <a:gd name="T6" fmla="*/ 10800 w 21600"/>
                  <a:gd name="T7" fmla="*/ 0 h 21600"/>
                  <a:gd name="T8" fmla="*/ 6525 w 21600"/>
                  <a:gd name="T9" fmla="*/ 6525 h 21600"/>
                  <a:gd name="T10" fmla="*/ 15075 w 21600"/>
                  <a:gd name="T11" fmla="*/ 1507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9450" y="21600"/>
                    </a:lnTo>
                    <a:lnTo>
                      <a:pt x="1215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7798" name="AutoShape 38"/>
              <p:cNvSpPr>
                <a:spLocks noChangeArrowheads="1"/>
              </p:cNvSpPr>
              <p:nvPr/>
            </p:nvSpPr>
            <p:spPr bwMode="auto">
              <a:xfrm rot="-5159518">
                <a:off x="3288" y="2568"/>
                <a:ext cx="96" cy="720"/>
              </a:xfrm>
              <a:custGeom>
                <a:avLst/>
                <a:gdLst>
                  <a:gd name="G0" fmla="+- 9450 0 0"/>
                  <a:gd name="G1" fmla="+- 21600 0 9450"/>
                  <a:gd name="G2" fmla="*/ 9450 1 2"/>
                  <a:gd name="G3" fmla="+- 21600 0 G2"/>
                  <a:gd name="G4" fmla="+/ 9450 21600 2"/>
                  <a:gd name="G5" fmla="+/ G1 0 2"/>
                  <a:gd name="G6" fmla="*/ 21600 21600 9450"/>
                  <a:gd name="G7" fmla="*/ G6 1 2"/>
                  <a:gd name="G8" fmla="+- 21600 0 G7"/>
                  <a:gd name="G9" fmla="*/ 21600 1 2"/>
                  <a:gd name="G10" fmla="+- 9450 0 G9"/>
                  <a:gd name="G11" fmla="?: G10 G8 0"/>
                  <a:gd name="G12" fmla="?: G10 G7 21600"/>
                  <a:gd name="T0" fmla="*/ 16875 w 21600"/>
                  <a:gd name="T1" fmla="*/ 10800 h 21600"/>
                  <a:gd name="T2" fmla="*/ 10800 w 21600"/>
                  <a:gd name="T3" fmla="*/ 21600 h 21600"/>
                  <a:gd name="T4" fmla="*/ 4725 w 21600"/>
                  <a:gd name="T5" fmla="*/ 10800 h 21600"/>
                  <a:gd name="T6" fmla="*/ 10800 w 21600"/>
                  <a:gd name="T7" fmla="*/ 0 h 21600"/>
                  <a:gd name="T8" fmla="*/ 6525 w 21600"/>
                  <a:gd name="T9" fmla="*/ 6525 h 21600"/>
                  <a:gd name="T10" fmla="*/ 15075 w 21600"/>
                  <a:gd name="T11" fmla="*/ 1507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9450" y="21600"/>
                    </a:lnTo>
                    <a:lnTo>
                      <a:pt x="1215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7799" name="Group 39"/>
            <p:cNvGrpSpPr>
              <a:grpSpLocks/>
            </p:cNvGrpSpPr>
            <p:nvPr/>
          </p:nvGrpSpPr>
          <p:grpSpPr bwMode="auto">
            <a:xfrm flipH="1">
              <a:off x="4152" y="2064"/>
              <a:ext cx="840" cy="912"/>
              <a:chOff x="2976" y="2064"/>
              <a:chExt cx="840" cy="912"/>
            </a:xfrm>
          </p:grpSpPr>
          <p:sp>
            <p:nvSpPr>
              <p:cNvPr id="117800" name="AutoShape 40"/>
              <p:cNvSpPr>
                <a:spLocks noChangeArrowheads="1"/>
              </p:cNvSpPr>
              <p:nvPr/>
            </p:nvSpPr>
            <p:spPr bwMode="auto">
              <a:xfrm rot="-2137344">
                <a:off x="3552" y="2064"/>
                <a:ext cx="96" cy="720"/>
              </a:xfrm>
              <a:custGeom>
                <a:avLst/>
                <a:gdLst>
                  <a:gd name="G0" fmla="+- 9450 0 0"/>
                  <a:gd name="G1" fmla="+- 21600 0 9450"/>
                  <a:gd name="G2" fmla="*/ 9450 1 2"/>
                  <a:gd name="G3" fmla="+- 21600 0 G2"/>
                  <a:gd name="G4" fmla="+/ 9450 21600 2"/>
                  <a:gd name="G5" fmla="+/ G1 0 2"/>
                  <a:gd name="G6" fmla="*/ 21600 21600 9450"/>
                  <a:gd name="G7" fmla="*/ G6 1 2"/>
                  <a:gd name="G8" fmla="+- 21600 0 G7"/>
                  <a:gd name="G9" fmla="*/ 21600 1 2"/>
                  <a:gd name="G10" fmla="+- 9450 0 G9"/>
                  <a:gd name="G11" fmla="?: G10 G8 0"/>
                  <a:gd name="G12" fmla="?: G10 G7 21600"/>
                  <a:gd name="T0" fmla="*/ 16875 w 21600"/>
                  <a:gd name="T1" fmla="*/ 10800 h 21600"/>
                  <a:gd name="T2" fmla="*/ 10800 w 21600"/>
                  <a:gd name="T3" fmla="*/ 21600 h 21600"/>
                  <a:gd name="T4" fmla="*/ 4725 w 21600"/>
                  <a:gd name="T5" fmla="*/ 10800 h 21600"/>
                  <a:gd name="T6" fmla="*/ 10800 w 21600"/>
                  <a:gd name="T7" fmla="*/ 0 h 21600"/>
                  <a:gd name="T8" fmla="*/ 6525 w 21600"/>
                  <a:gd name="T9" fmla="*/ 6525 h 21600"/>
                  <a:gd name="T10" fmla="*/ 15075 w 21600"/>
                  <a:gd name="T11" fmla="*/ 1507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9450" y="21600"/>
                    </a:lnTo>
                    <a:lnTo>
                      <a:pt x="1215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7801" name="AutoShape 41"/>
              <p:cNvSpPr>
                <a:spLocks noChangeArrowheads="1"/>
              </p:cNvSpPr>
              <p:nvPr/>
            </p:nvSpPr>
            <p:spPr bwMode="auto">
              <a:xfrm rot="-3706283">
                <a:off x="3408" y="2304"/>
                <a:ext cx="96" cy="720"/>
              </a:xfrm>
              <a:custGeom>
                <a:avLst/>
                <a:gdLst>
                  <a:gd name="G0" fmla="+- 9450 0 0"/>
                  <a:gd name="G1" fmla="+- 21600 0 9450"/>
                  <a:gd name="G2" fmla="*/ 9450 1 2"/>
                  <a:gd name="G3" fmla="+- 21600 0 G2"/>
                  <a:gd name="G4" fmla="+/ 9450 21600 2"/>
                  <a:gd name="G5" fmla="+/ G1 0 2"/>
                  <a:gd name="G6" fmla="*/ 21600 21600 9450"/>
                  <a:gd name="G7" fmla="*/ G6 1 2"/>
                  <a:gd name="G8" fmla="+- 21600 0 G7"/>
                  <a:gd name="G9" fmla="*/ 21600 1 2"/>
                  <a:gd name="G10" fmla="+- 9450 0 G9"/>
                  <a:gd name="G11" fmla="?: G10 G8 0"/>
                  <a:gd name="G12" fmla="?: G10 G7 21600"/>
                  <a:gd name="T0" fmla="*/ 16875 w 21600"/>
                  <a:gd name="T1" fmla="*/ 10800 h 21600"/>
                  <a:gd name="T2" fmla="*/ 10800 w 21600"/>
                  <a:gd name="T3" fmla="*/ 21600 h 21600"/>
                  <a:gd name="T4" fmla="*/ 4725 w 21600"/>
                  <a:gd name="T5" fmla="*/ 10800 h 21600"/>
                  <a:gd name="T6" fmla="*/ 10800 w 21600"/>
                  <a:gd name="T7" fmla="*/ 0 h 21600"/>
                  <a:gd name="T8" fmla="*/ 6525 w 21600"/>
                  <a:gd name="T9" fmla="*/ 6525 h 21600"/>
                  <a:gd name="T10" fmla="*/ 15075 w 21600"/>
                  <a:gd name="T11" fmla="*/ 1507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9450" y="21600"/>
                    </a:lnTo>
                    <a:lnTo>
                      <a:pt x="1215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7802" name="AutoShape 42"/>
              <p:cNvSpPr>
                <a:spLocks noChangeArrowheads="1"/>
              </p:cNvSpPr>
              <p:nvPr/>
            </p:nvSpPr>
            <p:spPr bwMode="auto">
              <a:xfrm rot="-5159518">
                <a:off x="3288" y="2568"/>
                <a:ext cx="96" cy="720"/>
              </a:xfrm>
              <a:custGeom>
                <a:avLst/>
                <a:gdLst>
                  <a:gd name="G0" fmla="+- 9450 0 0"/>
                  <a:gd name="G1" fmla="+- 21600 0 9450"/>
                  <a:gd name="G2" fmla="*/ 9450 1 2"/>
                  <a:gd name="G3" fmla="+- 21600 0 G2"/>
                  <a:gd name="G4" fmla="+/ 9450 21600 2"/>
                  <a:gd name="G5" fmla="+/ G1 0 2"/>
                  <a:gd name="G6" fmla="*/ 21600 21600 9450"/>
                  <a:gd name="G7" fmla="*/ G6 1 2"/>
                  <a:gd name="G8" fmla="+- 21600 0 G7"/>
                  <a:gd name="G9" fmla="*/ 21600 1 2"/>
                  <a:gd name="G10" fmla="+- 9450 0 G9"/>
                  <a:gd name="G11" fmla="?: G10 G8 0"/>
                  <a:gd name="G12" fmla="?: G10 G7 21600"/>
                  <a:gd name="T0" fmla="*/ 16875 w 21600"/>
                  <a:gd name="T1" fmla="*/ 10800 h 21600"/>
                  <a:gd name="T2" fmla="*/ 10800 w 21600"/>
                  <a:gd name="T3" fmla="*/ 21600 h 21600"/>
                  <a:gd name="T4" fmla="*/ 4725 w 21600"/>
                  <a:gd name="T5" fmla="*/ 10800 h 21600"/>
                  <a:gd name="T6" fmla="*/ 10800 w 21600"/>
                  <a:gd name="T7" fmla="*/ 0 h 21600"/>
                  <a:gd name="T8" fmla="*/ 6525 w 21600"/>
                  <a:gd name="T9" fmla="*/ 6525 h 21600"/>
                  <a:gd name="T10" fmla="*/ 15075 w 21600"/>
                  <a:gd name="T11" fmla="*/ 1507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9450" y="21600"/>
                    </a:lnTo>
                    <a:lnTo>
                      <a:pt x="1215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117803" name="AutoShape 43"/>
            <p:cNvSpPr>
              <a:spLocks noChangeArrowheads="1"/>
            </p:cNvSpPr>
            <p:nvPr/>
          </p:nvSpPr>
          <p:spPr bwMode="auto">
            <a:xfrm rot="-2137344" flipH="1" flipV="1">
              <a:off x="4344" y="3072"/>
              <a:ext cx="96" cy="720"/>
            </a:xfrm>
            <a:custGeom>
              <a:avLst/>
              <a:gdLst>
                <a:gd name="G0" fmla="+- 9450 0 0"/>
                <a:gd name="G1" fmla="+- 21600 0 9450"/>
                <a:gd name="G2" fmla="*/ 9450 1 2"/>
                <a:gd name="G3" fmla="+- 21600 0 G2"/>
                <a:gd name="G4" fmla="+/ 9450 21600 2"/>
                <a:gd name="G5" fmla="+/ G1 0 2"/>
                <a:gd name="G6" fmla="*/ 21600 21600 9450"/>
                <a:gd name="G7" fmla="*/ G6 1 2"/>
                <a:gd name="G8" fmla="+- 21600 0 G7"/>
                <a:gd name="G9" fmla="*/ 21600 1 2"/>
                <a:gd name="G10" fmla="+- 9450 0 G9"/>
                <a:gd name="G11" fmla="?: G10 G8 0"/>
                <a:gd name="G12" fmla="?: G10 G7 21600"/>
                <a:gd name="T0" fmla="*/ 16875 w 21600"/>
                <a:gd name="T1" fmla="*/ 10800 h 21600"/>
                <a:gd name="T2" fmla="*/ 10800 w 21600"/>
                <a:gd name="T3" fmla="*/ 21600 h 21600"/>
                <a:gd name="T4" fmla="*/ 4725 w 21600"/>
                <a:gd name="T5" fmla="*/ 10800 h 21600"/>
                <a:gd name="T6" fmla="*/ 10800 w 21600"/>
                <a:gd name="T7" fmla="*/ 0 h 21600"/>
                <a:gd name="T8" fmla="*/ 6525 w 21600"/>
                <a:gd name="T9" fmla="*/ 6525 h 21600"/>
                <a:gd name="T10" fmla="*/ 15075 w 21600"/>
                <a:gd name="T11" fmla="*/ 1507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9450" y="21600"/>
                  </a:lnTo>
                  <a:lnTo>
                    <a:pt x="1215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7804" name="AutoShape 44"/>
            <p:cNvSpPr>
              <a:spLocks noChangeArrowheads="1"/>
            </p:cNvSpPr>
            <p:nvPr/>
          </p:nvSpPr>
          <p:spPr bwMode="auto">
            <a:xfrm rot="-3706283" flipH="1" flipV="1">
              <a:off x="4488" y="2880"/>
              <a:ext cx="96" cy="720"/>
            </a:xfrm>
            <a:custGeom>
              <a:avLst/>
              <a:gdLst>
                <a:gd name="G0" fmla="+- 9450 0 0"/>
                <a:gd name="G1" fmla="+- 21600 0 9450"/>
                <a:gd name="G2" fmla="*/ 9450 1 2"/>
                <a:gd name="G3" fmla="+- 21600 0 G2"/>
                <a:gd name="G4" fmla="+/ 9450 21600 2"/>
                <a:gd name="G5" fmla="+/ G1 0 2"/>
                <a:gd name="G6" fmla="*/ 21600 21600 9450"/>
                <a:gd name="G7" fmla="*/ G6 1 2"/>
                <a:gd name="G8" fmla="+- 21600 0 G7"/>
                <a:gd name="G9" fmla="*/ 21600 1 2"/>
                <a:gd name="G10" fmla="+- 9450 0 G9"/>
                <a:gd name="G11" fmla="?: G10 G8 0"/>
                <a:gd name="G12" fmla="?: G10 G7 21600"/>
                <a:gd name="T0" fmla="*/ 16875 w 21600"/>
                <a:gd name="T1" fmla="*/ 10800 h 21600"/>
                <a:gd name="T2" fmla="*/ 10800 w 21600"/>
                <a:gd name="T3" fmla="*/ 21600 h 21600"/>
                <a:gd name="T4" fmla="*/ 4725 w 21600"/>
                <a:gd name="T5" fmla="*/ 10800 h 21600"/>
                <a:gd name="T6" fmla="*/ 10800 w 21600"/>
                <a:gd name="T7" fmla="*/ 0 h 21600"/>
                <a:gd name="T8" fmla="*/ 6525 w 21600"/>
                <a:gd name="T9" fmla="*/ 6525 h 21600"/>
                <a:gd name="T10" fmla="*/ 15075 w 21600"/>
                <a:gd name="T11" fmla="*/ 1507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9450" y="21600"/>
                  </a:lnTo>
                  <a:lnTo>
                    <a:pt x="1215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7805" name="AutoShape 45"/>
            <p:cNvSpPr>
              <a:spLocks noChangeArrowheads="1"/>
            </p:cNvSpPr>
            <p:nvPr/>
          </p:nvSpPr>
          <p:spPr bwMode="auto">
            <a:xfrm rot="2137344" flipV="1">
              <a:off x="3600" y="3120"/>
              <a:ext cx="96" cy="720"/>
            </a:xfrm>
            <a:custGeom>
              <a:avLst/>
              <a:gdLst>
                <a:gd name="G0" fmla="+- 9450 0 0"/>
                <a:gd name="G1" fmla="+- 21600 0 9450"/>
                <a:gd name="G2" fmla="*/ 9450 1 2"/>
                <a:gd name="G3" fmla="+- 21600 0 G2"/>
                <a:gd name="G4" fmla="+/ 9450 21600 2"/>
                <a:gd name="G5" fmla="+/ G1 0 2"/>
                <a:gd name="G6" fmla="*/ 21600 21600 9450"/>
                <a:gd name="G7" fmla="*/ G6 1 2"/>
                <a:gd name="G8" fmla="+- 21600 0 G7"/>
                <a:gd name="G9" fmla="*/ 21600 1 2"/>
                <a:gd name="G10" fmla="+- 9450 0 G9"/>
                <a:gd name="G11" fmla="?: G10 G8 0"/>
                <a:gd name="G12" fmla="?: G10 G7 21600"/>
                <a:gd name="T0" fmla="*/ 16875 w 21600"/>
                <a:gd name="T1" fmla="*/ 10800 h 21600"/>
                <a:gd name="T2" fmla="*/ 10800 w 21600"/>
                <a:gd name="T3" fmla="*/ 21600 h 21600"/>
                <a:gd name="T4" fmla="*/ 4725 w 21600"/>
                <a:gd name="T5" fmla="*/ 10800 h 21600"/>
                <a:gd name="T6" fmla="*/ 10800 w 21600"/>
                <a:gd name="T7" fmla="*/ 0 h 21600"/>
                <a:gd name="T8" fmla="*/ 6525 w 21600"/>
                <a:gd name="T9" fmla="*/ 6525 h 21600"/>
                <a:gd name="T10" fmla="*/ 15075 w 21600"/>
                <a:gd name="T11" fmla="*/ 1507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9450" y="21600"/>
                  </a:lnTo>
                  <a:lnTo>
                    <a:pt x="1215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7806" name="AutoShape 46"/>
            <p:cNvSpPr>
              <a:spLocks noChangeArrowheads="1"/>
            </p:cNvSpPr>
            <p:nvPr/>
          </p:nvSpPr>
          <p:spPr bwMode="auto">
            <a:xfrm rot="3706283" flipV="1">
              <a:off x="3288" y="2904"/>
              <a:ext cx="96" cy="720"/>
            </a:xfrm>
            <a:custGeom>
              <a:avLst/>
              <a:gdLst>
                <a:gd name="G0" fmla="+- 9450 0 0"/>
                <a:gd name="G1" fmla="+- 21600 0 9450"/>
                <a:gd name="G2" fmla="*/ 9450 1 2"/>
                <a:gd name="G3" fmla="+- 21600 0 G2"/>
                <a:gd name="G4" fmla="+/ 9450 21600 2"/>
                <a:gd name="G5" fmla="+/ G1 0 2"/>
                <a:gd name="G6" fmla="*/ 21600 21600 9450"/>
                <a:gd name="G7" fmla="*/ G6 1 2"/>
                <a:gd name="G8" fmla="+- 21600 0 G7"/>
                <a:gd name="G9" fmla="*/ 21600 1 2"/>
                <a:gd name="G10" fmla="+- 9450 0 G9"/>
                <a:gd name="G11" fmla="?: G10 G8 0"/>
                <a:gd name="G12" fmla="?: G10 G7 21600"/>
                <a:gd name="T0" fmla="*/ 16875 w 21600"/>
                <a:gd name="T1" fmla="*/ 10800 h 21600"/>
                <a:gd name="T2" fmla="*/ 10800 w 21600"/>
                <a:gd name="T3" fmla="*/ 21600 h 21600"/>
                <a:gd name="T4" fmla="*/ 4725 w 21600"/>
                <a:gd name="T5" fmla="*/ 10800 h 21600"/>
                <a:gd name="T6" fmla="*/ 10800 w 21600"/>
                <a:gd name="T7" fmla="*/ 0 h 21600"/>
                <a:gd name="T8" fmla="*/ 6525 w 21600"/>
                <a:gd name="T9" fmla="*/ 6525 h 21600"/>
                <a:gd name="T10" fmla="*/ 15075 w 21600"/>
                <a:gd name="T11" fmla="*/ 1507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9450" y="21600"/>
                  </a:lnTo>
                  <a:lnTo>
                    <a:pt x="1215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7807" name="AutoShape 47"/>
            <p:cNvSpPr>
              <a:spLocks noChangeArrowheads="1"/>
            </p:cNvSpPr>
            <p:nvPr/>
          </p:nvSpPr>
          <p:spPr bwMode="auto">
            <a:xfrm rot="21560158" flipV="1">
              <a:off x="3984" y="3168"/>
              <a:ext cx="96" cy="720"/>
            </a:xfrm>
            <a:custGeom>
              <a:avLst/>
              <a:gdLst>
                <a:gd name="G0" fmla="+- 9450 0 0"/>
                <a:gd name="G1" fmla="+- 21600 0 9450"/>
                <a:gd name="G2" fmla="*/ 9450 1 2"/>
                <a:gd name="G3" fmla="+- 21600 0 G2"/>
                <a:gd name="G4" fmla="+/ 9450 21600 2"/>
                <a:gd name="G5" fmla="+/ G1 0 2"/>
                <a:gd name="G6" fmla="*/ 21600 21600 9450"/>
                <a:gd name="G7" fmla="*/ G6 1 2"/>
                <a:gd name="G8" fmla="+- 21600 0 G7"/>
                <a:gd name="G9" fmla="*/ 21600 1 2"/>
                <a:gd name="G10" fmla="+- 9450 0 G9"/>
                <a:gd name="G11" fmla="?: G10 G8 0"/>
                <a:gd name="G12" fmla="?: G10 G7 21600"/>
                <a:gd name="T0" fmla="*/ 16875 w 21600"/>
                <a:gd name="T1" fmla="*/ 10800 h 21600"/>
                <a:gd name="T2" fmla="*/ 10800 w 21600"/>
                <a:gd name="T3" fmla="*/ 21600 h 21600"/>
                <a:gd name="T4" fmla="*/ 4725 w 21600"/>
                <a:gd name="T5" fmla="*/ 10800 h 21600"/>
                <a:gd name="T6" fmla="*/ 10800 w 21600"/>
                <a:gd name="T7" fmla="*/ 0 h 21600"/>
                <a:gd name="T8" fmla="*/ 6525 w 21600"/>
                <a:gd name="T9" fmla="*/ 6525 h 21600"/>
                <a:gd name="T10" fmla="*/ 15075 w 21600"/>
                <a:gd name="T11" fmla="*/ 1507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9450" y="21600"/>
                  </a:lnTo>
                  <a:lnTo>
                    <a:pt x="1215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7808" name="AutoShape 48"/>
            <p:cNvSpPr>
              <a:spLocks noChangeArrowheads="1"/>
            </p:cNvSpPr>
            <p:nvPr/>
          </p:nvSpPr>
          <p:spPr bwMode="auto">
            <a:xfrm rot="-307590">
              <a:off x="3840" y="1968"/>
              <a:ext cx="96" cy="720"/>
            </a:xfrm>
            <a:custGeom>
              <a:avLst/>
              <a:gdLst>
                <a:gd name="G0" fmla="+- 9450 0 0"/>
                <a:gd name="G1" fmla="+- 21600 0 9450"/>
                <a:gd name="G2" fmla="*/ 9450 1 2"/>
                <a:gd name="G3" fmla="+- 21600 0 G2"/>
                <a:gd name="G4" fmla="+/ 9450 21600 2"/>
                <a:gd name="G5" fmla="+/ G1 0 2"/>
                <a:gd name="G6" fmla="*/ 21600 21600 9450"/>
                <a:gd name="G7" fmla="*/ G6 1 2"/>
                <a:gd name="G8" fmla="+- 21600 0 G7"/>
                <a:gd name="G9" fmla="*/ 21600 1 2"/>
                <a:gd name="G10" fmla="+- 9450 0 G9"/>
                <a:gd name="G11" fmla="?: G10 G8 0"/>
                <a:gd name="G12" fmla="?: G10 G7 21600"/>
                <a:gd name="T0" fmla="*/ 16875 w 21600"/>
                <a:gd name="T1" fmla="*/ 10800 h 21600"/>
                <a:gd name="T2" fmla="*/ 10800 w 21600"/>
                <a:gd name="T3" fmla="*/ 21600 h 21600"/>
                <a:gd name="T4" fmla="*/ 4725 w 21600"/>
                <a:gd name="T5" fmla="*/ 10800 h 21600"/>
                <a:gd name="T6" fmla="*/ 10800 w 21600"/>
                <a:gd name="T7" fmla="*/ 0 h 21600"/>
                <a:gd name="T8" fmla="*/ 6525 w 21600"/>
                <a:gd name="T9" fmla="*/ 6525 h 21600"/>
                <a:gd name="T10" fmla="*/ 15075 w 21600"/>
                <a:gd name="T11" fmla="*/ 1507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9450" y="21600"/>
                  </a:lnTo>
                  <a:lnTo>
                    <a:pt x="1215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92297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7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7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7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77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7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7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77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77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7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7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7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7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7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7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7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7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7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7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7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7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7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7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7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7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7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7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7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7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7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7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7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7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7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7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7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7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7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7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83" grpId="0" animBg="1"/>
      <p:bldP spid="117784" grpId="0" animBg="1"/>
      <p:bldP spid="117785" grpId="0" animBg="1"/>
      <p:bldP spid="117786" grpId="0" animBg="1"/>
      <p:bldP spid="117787" grpId="0" animBg="1"/>
      <p:bldP spid="117788" grpId="0" animBg="1"/>
      <p:bldP spid="117789" grpId="0" animBg="1"/>
      <p:bldP spid="117790" grpId="0" animBg="1"/>
      <p:bldP spid="117791" grpId="0" animBg="1"/>
      <p:bldP spid="11779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How Does Current Flow?</a:t>
            </a:r>
            <a:endParaRPr lang="en-US" altLang="en-US"/>
          </a:p>
        </p:txBody>
      </p:sp>
      <p:sp>
        <p:nvSpPr>
          <p:cNvPr id="45" name="Slide Number Placeholder 4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3C64C-F0E8-48CC-9174-FD7F6D80709A}" type="slidenum">
              <a:rPr lang="en-GB" altLang="en-US" smtClean="0"/>
              <a:pPr/>
              <a:t>16</a:t>
            </a:fld>
            <a:endParaRPr lang="en-GB" altLang="en-US"/>
          </a:p>
        </p:txBody>
      </p:sp>
      <p:pic>
        <p:nvPicPr>
          <p:cNvPr id="118787" name="Picture 3" descr="batte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2057400"/>
            <a:ext cx="3813175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88" name="Text Box 4"/>
          <p:cNvSpPr txBox="1">
            <a:spLocks noChangeArrowheads="1"/>
          </p:cNvSpPr>
          <p:nvPr/>
        </p:nvSpPr>
        <p:spPr bwMode="auto">
          <a:xfrm>
            <a:off x="990600" y="1524000"/>
            <a:ext cx="678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400" b="1" dirty="0">
                <a:latin typeface="Arial" charset="0"/>
              </a:rPr>
              <a:t>Current can only flow through </a:t>
            </a:r>
            <a:r>
              <a:rPr lang="en-US" altLang="en-US" sz="2400" b="1" dirty="0">
                <a:solidFill>
                  <a:srgbClr val="CC0000"/>
                </a:solidFill>
                <a:latin typeface="Arial" charset="0"/>
              </a:rPr>
              <a:t>conductors</a:t>
            </a:r>
          </a:p>
        </p:txBody>
      </p:sp>
      <p:grpSp>
        <p:nvGrpSpPr>
          <p:cNvPr id="118789" name="Group 5"/>
          <p:cNvGrpSpPr>
            <a:grpSpLocks/>
          </p:cNvGrpSpPr>
          <p:nvPr/>
        </p:nvGrpSpPr>
        <p:grpSpPr bwMode="auto">
          <a:xfrm>
            <a:off x="1390650" y="2286000"/>
            <a:ext cx="3409950" cy="3581400"/>
            <a:chOff x="876" y="1440"/>
            <a:chExt cx="2148" cy="2256"/>
          </a:xfrm>
        </p:grpSpPr>
        <p:sp>
          <p:nvSpPr>
            <p:cNvPr id="118790" name="Rectangle 6"/>
            <p:cNvSpPr>
              <a:spLocks noChangeArrowheads="1"/>
            </p:cNvSpPr>
            <p:nvPr/>
          </p:nvSpPr>
          <p:spPr bwMode="auto">
            <a:xfrm>
              <a:off x="876" y="2208"/>
              <a:ext cx="672" cy="1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18791" name="Rectangle 7"/>
            <p:cNvSpPr>
              <a:spLocks noChangeArrowheads="1"/>
            </p:cNvSpPr>
            <p:nvPr/>
          </p:nvSpPr>
          <p:spPr bwMode="auto">
            <a:xfrm>
              <a:off x="2184" y="2256"/>
              <a:ext cx="840" cy="1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8792" name="Oval 8"/>
            <p:cNvSpPr>
              <a:spLocks noChangeArrowheads="1"/>
            </p:cNvSpPr>
            <p:nvPr/>
          </p:nvSpPr>
          <p:spPr bwMode="auto">
            <a:xfrm>
              <a:off x="1560" y="3312"/>
              <a:ext cx="624" cy="2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33CC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8793" name="Rectangle 9"/>
            <p:cNvSpPr>
              <a:spLocks noChangeArrowheads="1"/>
            </p:cNvSpPr>
            <p:nvPr/>
          </p:nvSpPr>
          <p:spPr bwMode="auto">
            <a:xfrm>
              <a:off x="1560" y="2640"/>
              <a:ext cx="624" cy="81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18794" name="Rectangle 10"/>
            <p:cNvSpPr>
              <a:spLocks noChangeArrowheads="1"/>
            </p:cNvSpPr>
            <p:nvPr/>
          </p:nvSpPr>
          <p:spPr bwMode="auto">
            <a:xfrm>
              <a:off x="960" y="1440"/>
              <a:ext cx="1776" cy="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18795" name="Rectangle 11"/>
            <p:cNvSpPr>
              <a:spLocks noChangeArrowheads="1"/>
            </p:cNvSpPr>
            <p:nvPr/>
          </p:nvSpPr>
          <p:spPr bwMode="auto">
            <a:xfrm rot="-1614315">
              <a:off x="1884" y="3504"/>
              <a:ext cx="624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18796" name="Oval 12"/>
          <p:cNvSpPr>
            <a:spLocks noChangeArrowheads="1"/>
          </p:cNvSpPr>
          <p:nvPr/>
        </p:nvSpPr>
        <p:spPr bwMode="auto">
          <a:xfrm>
            <a:off x="5867400" y="4191000"/>
            <a:ext cx="838200" cy="8382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97" name="Freeform 13"/>
          <p:cNvSpPr>
            <a:spLocks/>
          </p:cNvSpPr>
          <p:nvPr/>
        </p:nvSpPr>
        <p:spPr bwMode="auto">
          <a:xfrm>
            <a:off x="6227763" y="4191000"/>
            <a:ext cx="180975" cy="838200"/>
          </a:xfrm>
          <a:custGeom>
            <a:avLst/>
            <a:gdLst>
              <a:gd name="T0" fmla="*/ 13 w 114"/>
              <a:gd name="T1" fmla="*/ 0 h 528"/>
              <a:gd name="T2" fmla="*/ 25 w 114"/>
              <a:gd name="T3" fmla="*/ 240 h 528"/>
              <a:gd name="T4" fmla="*/ 97 w 114"/>
              <a:gd name="T5" fmla="*/ 264 h 528"/>
              <a:gd name="T6" fmla="*/ 109 w 114"/>
              <a:gd name="T7" fmla="*/ 228 h 528"/>
              <a:gd name="T8" fmla="*/ 1 w 114"/>
              <a:gd name="T9" fmla="*/ 216 h 528"/>
              <a:gd name="T10" fmla="*/ 13 w 114"/>
              <a:gd name="T11" fmla="*/ 372 h 528"/>
              <a:gd name="T12" fmla="*/ 49 w 114"/>
              <a:gd name="T13" fmla="*/ 396 h 528"/>
              <a:gd name="T14" fmla="*/ 73 w 114"/>
              <a:gd name="T15" fmla="*/ 528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" h="528">
                <a:moveTo>
                  <a:pt x="13" y="0"/>
                </a:moveTo>
                <a:cubicBezTo>
                  <a:pt x="17" y="80"/>
                  <a:pt x="1" y="164"/>
                  <a:pt x="25" y="240"/>
                </a:cubicBezTo>
                <a:cubicBezTo>
                  <a:pt x="33" y="264"/>
                  <a:pt x="97" y="264"/>
                  <a:pt x="97" y="264"/>
                </a:cubicBezTo>
                <a:cubicBezTo>
                  <a:pt x="101" y="252"/>
                  <a:pt x="114" y="240"/>
                  <a:pt x="109" y="228"/>
                </a:cubicBezTo>
                <a:cubicBezTo>
                  <a:pt x="91" y="184"/>
                  <a:pt x="22" y="213"/>
                  <a:pt x="1" y="216"/>
                </a:cubicBezTo>
                <a:cubicBezTo>
                  <a:pt x="5" y="268"/>
                  <a:pt x="0" y="322"/>
                  <a:pt x="13" y="372"/>
                </a:cubicBezTo>
                <a:cubicBezTo>
                  <a:pt x="17" y="386"/>
                  <a:pt x="41" y="384"/>
                  <a:pt x="49" y="396"/>
                </a:cubicBezTo>
                <a:cubicBezTo>
                  <a:pt x="79" y="445"/>
                  <a:pt x="73" y="476"/>
                  <a:pt x="73" y="528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8798" name="Line 14"/>
          <p:cNvSpPr>
            <a:spLocks noChangeShapeType="1"/>
          </p:cNvSpPr>
          <p:nvPr/>
        </p:nvSpPr>
        <p:spPr bwMode="auto">
          <a:xfrm>
            <a:off x="2971800" y="2895600"/>
            <a:ext cx="3276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8799" name="Line 15"/>
          <p:cNvSpPr>
            <a:spLocks noChangeShapeType="1"/>
          </p:cNvSpPr>
          <p:nvPr/>
        </p:nvSpPr>
        <p:spPr bwMode="auto">
          <a:xfrm>
            <a:off x="6248400" y="2895600"/>
            <a:ext cx="0" cy="129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8800" name="Line 16"/>
          <p:cNvSpPr>
            <a:spLocks noChangeShapeType="1"/>
          </p:cNvSpPr>
          <p:nvPr/>
        </p:nvSpPr>
        <p:spPr bwMode="auto">
          <a:xfrm>
            <a:off x="2971800" y="5943600"/>
            <a:ext cx="3352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8801" name="Line 17"/>
          <p:cNvSpPr>
            <a:spLocks noChangeShapeType="1"/>
          </p:cNvSpPr>
          <p:nvPr/>
        </p:nvSpPr>
        <p:spPr bwMode="auto">
          <a:xfrm flipV="1">
            <a:off x="6324600" y="4953000"/>
            <a:ext cx="0" cy="990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8802" name="Line 18"/>
          <p:cNvSpPr>
            <a:spLocks noChangeShapeType="1"/>
          </p:cNvSpPr>
          <p:nvPr/>
        </p:nvSpPr>
        <p:spPr bwMode="auto">
          <a:xfrm>
            <a:off x="4114800" y="2895600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grpSp>
        <p:nvGrpSpPr>
          <p:cNvPr id="118803" name="Group 19"/>
          <p:cNvGrpSpPr>
            <a:grpSpLocks/>
          </p:cNvGrpSpPr>
          <p:nvPr/>
        </p:nvGrpSpPr>
        <p:grpSpPr bwMode="auto">
          <a:xfrm>
            <a:off x="4724400" y="3124200"/>
            <a:ext cx="3200400" cy="3048000"/>
            <a:chOff x="2976" y="1968"/>
            <a:chExt cx="2016" cy="1920"/>
          </a:xfrm>
        </p:grpSpPr>
        <p:grpSp>
          <p:nvGrpSpPr>
            <p:cNvPr id="118804" name="Group 20"/>
            <p:cNvGrpSpPr>
              <a:grpSpLocks/>
            </p:cNvGrpSpPr>
            <p:nvPr/>
          </p:nvGrpSpPr>
          <p:grpSpPr bwMode="auto">
            <a:xfrm>
              <a:off x="2976" y="2064"/>
              <a:ext cx="840" cy="912"/>
              <a:chOff x="2976" y="2064"/>
              <a:chExt cx="840" cy="912"/>
            </a:xfrm>
          </p:grpSpPr>
          <p:sp>
            <p:nvSpPr>
              <p:cNvPr id="118805" name="AutoShape 21"/>
              <p:cNvSpPr>
                <a:spLocks noChangeArrowheads="1"/>
              </p:cNvSpPr>
              <p:nvPr/>
            </p:nvSpPr>
            <p:spPr bwMode="auto">
              <a:xfrm rot="-2137344">
                <a:off x="3552" y="2064"/>
                <a:ext cx="96" cy="720"/>
              </a:xfrm>
              <a:custGeom>
                <a:avLst/>
                <a:gdLst>
                  <a:gd name="G0" fmla="+- 9450 0 0"/>
                  <a:gd name="G1" fmla="+- 21600 0 9450"/>
                  <a:gd name="G2" fmla="*/ 9450 1 2"/>
                  <a:gd name="G3" fmla="+- 21600 0 G2"/>
                  <a:gd name="G4" fmla="+/ 9450 21600 2"/>
                  <a:gd name="G5" fmla="+/ G1 0 2"/>
                  <a:gd name="G6" fmla="*/ 21600 21600 9450"/>
                  <a:gd name="G7" fmla="*/ G6 1 2"/>
                  <a:gd name="G8" fmla="+- 21600 0 G7"/>
                  <a:gd name="G9" fmla="*/ 21600 1 2"/>
                  <a:gd name="G10" fmla="+- 9450 0 G9"/>
                  <a:gd name="G11" fmla="?: G10 G8 0"/>
                  <a:gd name="G12" fmla="?: G10 G7 21600"/>
                  <a:gd name="T0" fmla="*/ 16875 w 21600"/>
                  <a:gd name="T1" fmla="*/ 10800 h 21600"/>
                  <a:gd name="T2" fmla="*/ 10800 w 21600"/>
                  <a:gd name="T3" fmla="*/ 21600 h 21600"/>
                  <a:gd name="T4" fmla="*/ 4725 w 21600"/>
                  <a:gd name="T5" fmla="*/ 10800 h 21600"/>
                  <a:gd name="T6" fmla="*/ 10800 w 21600"/>
                  <a:gd name="T7" fmla="*/ 0 h 21600"/>
                  <a:gd name="T8" fmla="*/ 6525 w 21600"/>
                  <a:gd name="T9" fmla="*/ 6525 h 21600"/>
                  <a:gd name="T10" fmla="*/ 15075 w 21600"/>
                  <a:gd name="T11" fmla="*/ 1507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9450" y="21600"/>
                    </a:lnTo>
                    <a:lnTo>
                      <a:pt x="1215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06" name="AutoShape 22"/>
              <p:cNvSpPr>
                <a:spLocks noChangeArrowheads="1"/>
              </p:cNvSpPr>
              <p:nvPr/>
            </p:nvSpPr>
            <p:spPr bwMode="auto">
              <a:xfrm rot="-3706283">
                <a:off x="3408" y="2304"/>
                <a:ext cx="96" cy="720"/>
              </a:xfrm>
              <a:custGeom>
                <a:avLst/>
                <a:gdLst>
                  <a:gd name="G0" fmla="+- 9450 0 0"/>
                  <a:gd name="G1" fmla="+- 21600 0 9450"/>
                  <a:gd name="G2" fmla="*/ 9450 1 2"/>
                  <a:gd name="G3" fmla="+- 21600 0 G2"/>
                  <a:gd name="G4" fmla="+/ 9450 21600 2"/>
                  <a:gd name="G5" fmla="+/ G1 0 2"/>
                  <a:gd name="G6" fmla="*/ 21600 21600 9450"/>
                  <a:gd name="G7" fmla="*/ G6 1 2"/>
                  <a:gd name="G8" fmla="+- 21600 0 G7"/>
                  <a:gd name="G9" fmla="*/ 21600 1 2"/>
                  <a:gd name="G10" fmla="+- 9450 0 G9"/>
                  <a:gd name="G11" fmla="?: G10 G8 0"/>
                  <a:gd name="G12" fmla="?: G10 G7 21600"/>
                  <a:gd name="T0" fmla="*/ 16875 w 21600"/>
                  <a:gd name="T1" fmla="*/ 10800 h 21600"/>
                  <a:gd name="T2" fmla="*/ 10800 w 21600"/>
                  <a:gd name="T3" fmla="*/ 21600 h 21600"/>
                  <a:gd name="T4" fmla="*/ 4725 w 21600"/>
                  <a:gd name="T5" fmla="*/ 10800 h 21600"/>
                  <a:gd name="T6" fmla="*/ 10800 w 21600"/>
                  <a:gd name="T7" fmla="*/ 0 h 21600"/>
                  <a:gd name="T8" fmla="*/ 6525 w 21600"/>
                  <a:gd name="T9" fmla="*/ 6525 h 21600"/>
                  <a:gd name="T10" fmla="*/ 15075 w 21600"/>
                  <a:gd name="T11" fmla="*/ 1507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9450" y="21600"/>
                    </a:lnTo>
                    <a:lnTo>
                      <a:pt x="1215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07" name="AutoShape 23"/>
              <p:cNvSpPr>
                <a:spLocks noChangeArrowheads="1"/>
              </p:cNvSpPr>
              <p:nvPr/>
            </p:nvSpPr>
            <p:spPr bwMode="auto">
              <a:xfrm rot="-5159518">
                <a:off x="3288" y="2568"/>
                <a:ext cx="96" cy="720"/>
              </a:xfrm>
              <a:custGeom>
                <a:avLst/>
                <a:gdLst>
                  <a:gd name="G0" fmla="+- 9450 0 0"/>
                  <a:gd name="G1" fmla="+- 21600 0 9450"/>
                  <a:gd name="G2" fmla="*/ 9450 1 2"/>
                  <a:gd name="G3" fmla="+- 21600 0 G2"/>
                  <a:gd name="G4" fmla="+/ 9450 21600 2"/>
                  <a:gd name="G5" fmla="+/ G1 0 2"/>
                  <a:gd name="G6" fmla="*/ 21600 21600 9450"/>
                  <a:gd name="G7" fmla="*/ G6 1 2"/>
                  <a:gd name="G8" fmla="+- 21600 0 G7"/>
                  <a:gd name="G9" fmla="*/ 21600 1 2"/>
                  <a:gd name="G10" fmla="+- 9450 0 G9"/>
                  <a:gd name="G11" fmla="?: G10 G8 0"/>
                  <a:gd name="G12" fmla="?: G10 G7 21600"/>
                  <a:gd name="T0" fmla="*/ 16875 w 21600"/>
                  <a:gd name="T1" fmla="*/ 10800 h 21600"/>
                  <a:gd name="T2" fmla="*/ 10800 w 21600"/>
                  <a:gd name="T3" fmla="*/ 21600 h 21600"/>
                  <a:gd name="T4" fmla="*/ 4725 w 21600"/>
                  <a:gd name="T5" fmla="*/ 10800 h 21600"/>
                  <a:gd name="T6" fmla="*/ 10800 w 21600"/>
                  <a:gd name="T7" fmla="*/ 0 h 21600"/>
                  <a:gd name="T8" fmla="*/ 6525 w 21600"/>
                  <a:gd name="T9" fmla="*/ 6525 h 21600"/>
                  <a:gd name="T10" fmla="*/ 15075 w 21600"/>
                  <a:gd name="T11" fmla="*/ 1507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9450" y="21600"/>
                    </a:lnTo>
                    <a:lnTo>
                      <a:pt x="1215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8808" name="Group 24"/>
            <p:cNvGrpSpPr>
              <a:grpSpLocks/>
            </p:cNvGrpSpPr>
            <p:nvPr/>
          </p:nvGrpSpPr>
          <p:grpSpPr bwMode="auto">
            <a:xfrm flipH="1">
              <a:off x="4152" y="2064"/>
              <a:ext cx="840" cy="912"/>
              <a:chOff x="2976" y="2064"/>
              <a:chExt cx="840" cy="912"/>
            </a:xfrm>
          </p:grpSpPr>
          <p:sp>
            <p:nvSpPr>
              <p:cNvPr id="118809" name="AutoShape 25"/>
              <p:cNvSpPr>
                <a:spLocks noChangeArrowheads="1"/>
              </p:cNvSpPr>
              <p:nvPr/>
            </p:nvSpPr>
            <p:spPr bwMode="auto">
              <a:xfrm rot="-2137344">
                <a:off x="3552" y="2064"/>
                <a:ext cx="96" cy="720"/>
              </a:xfrm>
              <a:custGeom>
                <a:avLst/>
                <a:gdLst>
                  <a:gd name="G0" fmla="+- 9450 0 0"/>
                  <a:gd name="G1" fmla="+- 21600 0 9450"/>
                  <a:gd name="G2" fmla="*/ 9450 1 2"/>
                  <a:gd name="G3" fmla="+- 21600 0 G2"/>
                  <a:gd name="G4" fmla="+/ 9450 21600 2"/>
                  <a:gd name="G5" fmla="+/ G1 0 2"/>
                  <a:gd name="G6" fmla="*/ 21600 21600 9450"/>
                  <a:gd name="G7" fmla="*/ G6 1 2"/>
                  <a:gd name="G8" fmla="+- 21600 0 G7"/>
                  <a:gd name="G9" fmla="*/ 21600 1 2"/>
                  <a:gd name="G10" fmla="+- 9450 0 G9"/>
                  <a:gd name="G11" fmla="?: G10 G8 0"/>
                  <a:gd name="G12" fmla="?: G10 G7 21600"/>
                  <a:gd name="T0" fmla="*/ 16875 w 21600"/>
                  <a:gd name="T1" fmla="*/ 10800 h 21600"/>
                  <a:gd name="T2" fmla="*/ 10800 w 21600"/>
                  <a:gd name="T3" fmla="*/ 21600 h 21600"/>
                  <a:gd name="T4" fmla="*/ 4725 w 21600"/>
                  <a:gd name="T5" fmla="*/ 10800 h 21600"/>
                  <a:gd name="T6" fmla="*/ 10800 w 21600"/>
                  <a:gd name="T7" fmla="*/ 0 h 21600"/>
                  <a:gd name="T8" fmla="*/ 6525 w 21600"/>
                  <a:gd name="T9" fmla="*/ 6525 h 21600"/>
                  <a:gd name="T10" fmla="*/ 15075 w 21600"/>
                  <a:gd name="T11" fmla="*/ 1507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9450" y="21600"/>
                    </a:lnTo>
                    <a:lnTo>
                      <a:pt x="1215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10" name="AutoShape 26"/>
              <p:cNvSpPr>
                <a:spLocks noChangeArrowheads="1"/>
              </p:cNvSpPr>
              <p:nvPr/>
            </p:nvSpPr>
            <p:spPr bwMode="auto">
              <a:xfrm rot="-3706283">
                <a:off x="3408" y="2304"/>
                <a:ext cx="96" cy="720"/>
              </a:xfrm>
              <a:custGeom>
                <a:avLst/>
                <a:gdLst>
                  <a:gd name="G0" fmla="+- 9450 0 0"/>
                  <a:gd name="G1" fmla="+- 21600 0 9450"/>
                  <a:gd name="G2" fmla="*/ 9450 1 2"/>
                  <a:gd name="G3" fmla="+- 21600 0 G2"/>
                  <a:gd name="G4" fmla="+/ 9450 21600 2"/>
                  <a:gd name="G5" fmla="+/ G1 0 2"/>
                  <a:gd name="G6" fmla="*/ 21600 21600 9450"/>
                  <a:gd name="G7" fmla="*/ G6 1 2"/>
                  <a:gd name="G8" fmla="+- 21600 0 G7"/>
                  <a:gd name="G9" fmla="*/ 21600 1 2"/>
                  <a:gd name="G10" fmla="+- 9450 0 G9"/>
                  <a:gd name="G11" fmla="?: G10 G8 0"/>
                  <a:gd name="G12" fmla="?: G10 G7 21600"/>
                  <a:gd name="T0" fmla="*/ 16875 w 21600"/>
                  <a:gd name="T1" fmla="*/ 10800 h 21600"/>
                  <a:gd name="T2" fmla="*/ 10800 w 21600"/>
                  <a:gd name="T3" fmla="*/ 21600 h 21600"/>
                  <a:gd name="T4" fmla="*/ 4725 w 21600"/>
                  <a:gd name="T5" fmla="*/ 10800 h 21600"/>
                  <a:gd name="T6" fmla="*/ 10800 w 21600"/>
                  <a:gd name="T7" fmla="*/ 0 h 21600"/>
                  <a:gd name="T8" fmla="*/ 6525 w 21600"/>
                  <a:gd name="T9" fmla="*/ 6525 h 21600"/>
                  <a:gd name="T10" fmla="*/ 15075 w 21600"/>
                  <a:gd name="T11" fmla="*/ 1507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9450" y="21600"/>
                    </a:lnTo>
                    <a:lnTo>
                      <a:pt x="1215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11" name="AutoShape 27"/>
              <p:cNvSpPr>
                <a:spLocks noChangeArrowheads="1"/>
              </p:cNvSpPr>
              <p:nvPr/>
            </p:nvSpPr>
            <p:spPr bwMode="auto">
              <a:xfrm rot="-5159518">
                <a:off x="3288" y="2568"/>
                <a:ext cx="96" cy="720"/>
              </a:xfrm>
              <a:custGeom>
                <a:avLst/>
                <a:gdLst>
                  <a:gd name="G0" fmla="+- 9450 0 0"/>
                  <a:gd name="G1" fmla="+- 21600 0 9450"/>
                  <a:gd name="G2" fmla="*/ 9450 1 2"/>
                  <a:gd name="G3" fmla="+- 21600 0 G2"/>
                  <a:gd name="G4" fmla="+/ 9450 21600 2"/>
                  <a:gd name="G5" fmla="+/ G1 0 2"/>
                  <a:gd name="G6" fmla="*/ 21600 21600 9450"/>
                  <a:gd name="G7" fmla="*/ G6 1 2"/>
                  <a:gd name="G8" fmla="+- 21600 0 G7"/>
                  <a:gd name="G9" fmla="*/ 21600 1 2"/>
                  <a:gd name="G10" fmla="+- 9450 0 G9"/>
                  <a:gd name="G11" fmla="?: G10 G8 0"/>
                  <a:gd name="G12" fmla="?: G10 G7 21600"/>
                  <a:gd name="T0" fmla="*/ 16875 w 21600"/>
                  <a:gd name="T1" fmla="*/ 10800 h 21600"/>
                  <a:gd name="T2" fmla="*/ 10800 w 21600"/>
                  <a:gd name="T3" fmla="*/ 21600 h 21600"/>
                  <a:gd name="T4" fmla="*/ 4725 w 21600"/>
                  <a:gd name="T5" fmla="*/ 10800 h 21600"/>
                  <a:gd name="T6" fmla="*/ 10800 w 21600"/>
                  <a:gd name="T7" fmla="*/ 0 h 21600"/>
                  <a:gd name="T8" fmla="*/ 6525 w 21600"/>
                  <a:gd name="T9" fmla="*/ 6525 h 21600"/>
                  <a:gd name="T10" fmla="*/ 15075 w 21600"/>
                  <a:gd name="T11" fmla="*/ 1507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9450" y="21600"/>
                    </a:lnTo>
                    <a:lnTo>
                      <a:pt x="1215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118812" name="AutoShape 28"/>
            <p:cNvSpPr>
              <a:spLocks noChangeArrowheads="1"/>
            </p:cNvSpPr>
            <p:nvPr/>
          </p:nvSpPr>
          <p:spPr bwMode="auto">
            <a:xfrm rot="-2137344" flipH="1" flipV="1">
              <a:off x="4344" y="3072"/>
              <a:ext cx="96" cy="720"/>
            </a:xfrm>
            <a:custGeom>
              <a:avLst/>
              <a:gdLst>
                <a:gd name="G0" fmla="+- 9450 0 0"/>
                <a:gd name="G1" fmla="+- 21600 0 9450"/>
                <a:gd name="G2" fmla="*/ 9450 1 2"/>
                <a:gd name="G3" fmla="+- 21600 0 G2"/>
                <a:gd name="G4" fmla="+/ 9450 21600 2"/>
                <a:gd name="G5" fmla="+/ G1 0 2"/>
                <a:gd name="G6" fmla="*/ 21600 21600 9450"/>
                <a:gd name="G7" fmla="*/ G6 1 2"/>
                <a:gd name="G8" fmla="+- 21600 0 G7"/>
                <a:gd name="G9" fmla="*/ 21600 1 2"/>
                <a:gd name="G10" fmla="+- 9450 0 G9"/>
                <a:gd name="G11" fmla="?: G10 G8 0"/>
                <a:gd name="G12" fmla="?: G10 G7 21600"/>
                <a:gd name="T0" fmla="*/ 16875 w 21600"/>
                <a:gd name="T1" fmla="*/ 10800 h 21600"/>
                <a:gd name="T2" fmla="*/ 10800 w 21600"/>
                <a:gd name="T3" fmla="*/ 21600 h 21600"/>
                <a:gd name="T4" fmla="*/ 4725 w 21600"/>
                <a:gd name="T5" fmla="*/ 10800 h 21600"/>
                <a:gd name="T6" fmla="*/ 10800 w 21600"/>
                <a:gd name="T7" fmla="*/ 0 h 21600"/>
                <a:gd name="T8" fmla="*/ 6525 w 21600"/>
                <a:gd name="T9" fmla="*/ 6525 h 21600"/>
                <a:gd name="T10" fmla="*/ 15075 w 21600"/>
                <a:gd name="T11" fmla="*/ 1507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9450" y="21600"/>
                  </a:lnTo>
                  <a:lnTo>
                    <a:pt x="1215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8813" name="AutoShape 29"/>
            <p:cNvSpPr>
              <a:spLocks noChangeArrowheads="1"/>
            </p:cNvSpPr>
            <p:nvPr/>
          </p:nvSpPr>
          <p:spPr bwMode="auto">
            <a:xfrm rot="-3706283" flipH="1" flipV="1">
              <a:off x="4488" y="2880"/>
              <a:ext cx="96" cy="720"/>
            </a:xfrm>
            <a:custGeom>
              <a:avLst/>
              <a:gdLst>
                <a:gd name="G0" fmla="+- 9450 0 0"/>
                <a:gd name="G1" fmla="+- 21600 0 9450"/>
                <a:gd name="G2" fmla="*/ 9450 1 2"/>
                <a:gd name="G3" fmla="+- 21600 0 G2"/>
                <a:gd name="G4" fmla="+/ 9450 21600 2"/>
                <a:gd name="G5" fmla="+/ G1 0 2"/>
                <a:gd name="G6" fmla="*/ 21600 21600 9450"/>
                <a:gd name="G7" fmla="*/ G6 1 2"/>
                <a:gd name="G8" fmla="+- 21600 0 G7"/>
                <a:gd name="G9" fmla="*/ 21600 1 2"/>
                <a:gd name="G10" fmla="+- 9450 0 G9"/>
                <a:gd name="G11" fmla="?: G10 G8 0"/>
                <a:gd name="G12" fmla="?: G10 G7 21600"/>
                <a:gd name="T0" fmla="*/ 16875 w 21600"/>
                <a:gd name="T1" fmla="*/ 10800 h 21600"/>
                <a:gd name="T2" fmla="*/ 10800 w 21600"/>
                <a:gd name="T3" fmla="*/ 21600 h 21600"/>
                <a:gd name="T4" fmla="*/ 4725 w 21600"/>
                <a:gd name="T5" fmla="*/ 10800 h 21600"/>
                <a:gd name="T6" fmla="*/ 10800 w 21600"/>
                <a:gd name="T7" fmla="*/ 0 h 21600"/>
                <a:gd name="T8" fmla="*/ 6525 w 21600"/>
                <a:gd name="T9" fmla="*/ 6525 h 21600"/>
                <a:gd name="T10" fmla="*/ 15075 w 21600"/>
                <a:gd name="T11" fmla="*/ 1507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9450" y="21600"/>
                  </a:lnTo>
                  <a:lnTo>
                    <a:pt x="1215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8814" name="AutoShape 30"/>
            <p:cNvSpPr>
              <a:spLocks noChangeArrowheads="1"/>
            </p:cNvSpPr>
            <p:nvPr/>
          </p:nvSpPr>
          <p:spPr bwMode="auto">
            <a:xfrm rot="2137344" flipV="1">
              <a:off x="3600" y="3120"/>
              <a:ext cx="96" cy="720"/>
            </a:xfrm>
            <a:custGeom>
              <a:avLst/>
              <a:gdLst>
                <a:gd name="G0" fmla="+- 9450 0 0"/>
                <a:gd name="G1" fmla="+- 21600 0 9450"/>
                <a:gd name="G2" fmla="*/ 9450 1 2"/>
                <a:gd name="G3" fmla="+- 21600 0 G2"/>
                <a:gd name="G4" fmla="+/ 9450 21600 2"/>
                <a:gd name="G5" fmla="+/ G1 0 2"/>
                <a:gd name="G6" fmla="*/ 21600 21600 9450"/>
                <a:gd name="G7" fmla="*/ G6 1 2"/>
                <a:gd name="G8" fmla="+- 21600 0 G7"/>
                <a:gd name="G9" fmla="*/ 21600 1 2"/>
                <a:gd name="G10" fmla="+- 9450 0 G9"/>
                <a:gd name="G11" fmla="?: G10 G8 0"/>
                <a:gd name="G12" fmla="?: G10 G7 21600"/>
                <a:gd name="T0" fmla="*/ 16875 w 21600"/>
                <a:gd name="T1" fmla="*/ 10800 h 21600"/>
                <a:gd name="T2" fmla="*/ 10800 w 21600"/>
                <a:gd name="T3" fmla="*/ 21600 h 21600"/>
                <a:gd name="T4" fmla="*/ 4725 w 21600"/>
                <a:gd name="T5" fmla="*/ 10800 h 21600"/>
                <a:gd name="T6" fmla="*/ 10800 w 21600"/>
                <a:gd name="T7" fmla="*/ 0 h 21600"/>
                <a:gd name="T8" fmla="*/ 6525 w 21600"/>
                <a:gd name="T9" fmla="*/ 6525 h 21600"/>
                <a:gd name="T10" fmla="*/ 15075 w 21600"/>
                <a:gd name="T11" fmla="*/ 1507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9450" y="21600"/>
                  </a:lnTo>
                  <a:lnTo>
                    <a:pt x="1215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8815" name="AutoShape 31"/>
            <p:cNvSpPr>
              <a:spLocks noChangeArrowheads="1"/>
            </p:cNvSpPr>
            <p:nvPr/>
          </p:nvSpPr>
          <p:spPr bwMode="auto">
            <a:xfrm rot="3706283" flipV="1">
              <a:off x="3288" y="2904"/>
              <a:ext cx="96" cy="720"/>
            </a:xfrm>
            <a:custGeom>
              <a:avLst/>
              <a:gdLst>
                <a:gd name="G0" fmla="+- 9450 0 0"/>
                <a:gd name="G1" fmla="+- 21600 0 9450"/>
                <a:gd name="G2" fmla="*/ 9450 1 2"/>
                <a:gd name="G3" fmla="+- 21600 0 G2"/>
                <a:gd name="G4" fmla="+/ 9450 21600 2"/>
                <a:gd name="G5" fmla="+/ G1 0 2"/>
                <a:gd name="G6" fmla="*/ 21600 21600 9450"/>
                <a:gd name="G7" fmla="*/ G6 1 2"/>
                <a:gd name="G8" fmla="+- 21600 0 G7"/>
                <a:gd name="G9" fmla="*/ 21600 1 2"/>
                <a:gd name="G10" fmla="+- 9450 0 G9"/>
                <a:gd name="G11" fmla="?: G10 G8 0"/>
                <a:gd name="G12" fmla="?: G10 G7 21600"/>
                <a:gd name="T0" fmla="*/ 16875 w 21600"/>
                <a:gd name="T1" fmla="*/ 10800 h 21600"/>
                <a:gd name="T2" fmla="*/ 10800 w 21600"/>
                <a:gd name="T3" fmla="*/ 21600 h 21600"/>
                <a:gd name="T4" fmla="*/ 4725 w 21600"/>
                <a:gd name="T5" fmla="*/ 10800 h 21600"/>
                <a:gd name="T6" fmla="*/ 10800 w 21600"/>
                <a:gd name="T7" fmla="*/ 0 h 21600"/>
                <a:gd name="T8" fmla="*/ 6525 w 21600"/>
                <a:gd name="T9" fmla="*/ 6525 h 21600"/>
                <a:gd name="T10" fmla="*/ 15075 w 21600"/>
                <a:gd name="T11" fmla="*/ 1507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9450" y="21600"/>
                  </a:lnTo>
                  <a:lnTo>
                    <a:pt x="1215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8816" name="AutoShape 32"/>
            <p:cNvSpPr>
              <a:spLocks noChangeArrowheads="1"/>
            </p:cNvSpPr>
            <p:nvPr/>
          </p:nvSpPr>
          <p:spPr bwMode="auto">
            <a:xfrm rot="21560158" flipV="1">
              <a:off x="3984" y="3168"/>
              <a:ext cx="96" cy="720"/>
            </a:xfrm>
            <a:custGeom>
              <a:avLst/>
              <a:gdLst>
                <a:gd name="G0" fmla="+- 9450 0 0"/>
                <a:gd name="G1" fmla="+- 21600 0 9450"/>
                <a:gd name="G2" fmla="*/ 9450 1 2"/>
                <a:gd name="G3" fmla="+- 21600 0 G2"/>
                <a:gd name="G4" fmla="+/ 9450 21600 2"/>
                <a:gd name="G5" fmla="+/ G1 0 2"/>
                <a:gd name="G6" fmla="*/ 21600 21600 9450"/>
                <a:gd name="G7" fmla="*/ G6 1 2"/>
                <a:gd name="G8" fmla="+- 21600 0 G7"/>
                <a:gd name="G9" fmla="*/ 21600 1 2"/>
                <a:gd name="G10" fmla="+- 9450 0 G9"/>
                <a:gd name="G11" fmla="?: G10 G8 0"/>
                <a:gd name="G12" fmla="?: G10 G7 21600"/>
                <a:gd name="T0" fmla="*/ 16875 w 21600"/>
                <a:gd name="T1" fmla="*/ 10800 h 21600"/>
                <a:gd name="T2" fmla="*/ 10800 w 21600"/>
                <a:gd name="T3" fmla="*/ 21600 h 21600"/>
                <a:gd name="T4" fmla="*/ 4725 w 21600"/>
                <a:gd name="T5" fmla="*/ 10800 h 21600"/>
                <a:gd name="T6" fmla="*/ 10800 w 21600"/>
                <a:gd name="T7" fmla="*/ 0 h 21600"/>
                <a:gd name="T8" fmla="*/ 6525 w 21600"/>
                <a:gd name="T9" fmla="*/ 6525 h 21600"/>
                <a:gd name="T10" fmla="*/ 15075 w 21600"/>
                <a:gd name="T11" fmla="*/ 1507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9450" y="21600"/>
                  </a:lnTo>
                  <a:lnTo>
                    <a:pt x="1215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8817" name="AutoShape 33"/>
            <p:cNvSpPr>
              <a:spLocks noChangeArrowheads="1"/>
            </p:cNvSpPr>
            <p:nvPr/>
          </p:nvSpPr>
          <p:spPr bwMode="auto">
            <a:xfrm rot="-307590">
              <a:off x="3840" y="1968"/>
              <a:ext cx="96" cy="720"/>
            </a:xfrm>
            <a:custGeom>
              <a:avLst/>
              <a:gdLst>
                <a:gd name="G0" fmla="+- 9450 0 0"/>
                <a:gd name="G1" fmla="+- 21600 0 9450"/>
                <a:gd name="G2" fmla="*/ 9450 1 2"/>
                <a:gd name="G3" fmla="+- 21600 0 G2"/>
                <a:gd name="G4" fmla="+/ 9450 21600 2"/>
                <a:gd name="G5" fmla="+/ G1 0 2"/>
                <a:gd name="G6" fmla="*/ 21600 21600 9450"/>
                <a:gd name="G7" fmla="*/ G6 1 2"/>
                <a:gd name="G8" fmla="+- 21600 0 G7"/>
                <a:gd name="G9" fmla="*/ 21600 1 2"/>
                <a:gd name="G10" fmla="+- 9450 0 G9"/>
                <a:gd name="G11" fmla="?: G10 G8 0"/>
                <a:gd name="G12" fmla="?: G10 G7 21600"/>
                <a:gd name="T0" fmla="*/ 16875 w 21600"/>
                <a:gd name="T1" fmla="*/ 10800 h 21600"/>
                <a:gd name="T2" fmla="*/ 10800 w 21600"/>
                <a:gd name="T3" fmla="*/ 21600 h 21600"/>
                <a:gd name="T4" fmla="*/ 4725 w 21600"/>
                <a:gd name="T5" fmla="*/ 10800 h 21600"/>
                <a:gd name="T6" fmla="*/ 10800 w 21600"/>
                <a:gd name="T7" fmla="*/ 0 h 21600"/>
                <a:gd name="T8" fmla="*/ 6525 w 21600"/>
                <a:gd name="T9" fmla="*/ 6525 h 21600"/>
                <a:gd name="T10" fmla="*/ 15075 w 21600"/>
                <a:gd name="T11" fmla="*/ 1507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9450" y="21600"/>
                  </a:lnTo>
                  <a:lnTo>
                    <a:pt x="1215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18818" name="Line 34"/>
          <p:cNvSpPr>
            <a:spLocks noChangeShapeType="1"/>
          </p:cNvSpPr>
          <p:nvPr/>
        </p:nvSpPr>
        <p:spPr bwMode="auto">
          <a:xfrm flipV="1">
            <a:off x="2971800" y="2895600"/>
            <a:ext cx="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8819" name="Line 35"/>
          <p:cNvSpPr>
            <a:spLocks noChangeShapeType="1"/>
          </p:cNvSpPr>
          <p:nvPr/>
        </p:nvSpPr>
        <p:spPr bwMode="auto">
          <a:xfrm>
            <a:off x="2971800" y="56388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8820" name="Text Box 36"/>
          <p:cNvSpPr txBox="1">
            <a:spLocks noChangeArrowheads="1"/>
          </p:cNvSpPr>
          <p:nvPr/>
        </p:nvSpPr>
        <p:spPr bwMode="auto">
          <a:xfrm>
            <a:off x="2628900" y="3644900"/>
            <a:ext cx="717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2400" b="1">
                <a:latin typeface="Arial" charset="0"/>
              </a:rPr>
              <a:t>+++</a:t>
            </a:r>
          </a:p>
        </p:txBody>
      </p:sp>
      <p:grpSp>
        <p:nvGrpSpPr>
          <p:cNvPr id="118822" name="Group 38"/>
          <p:cNvGrpSpPr>
            <a:grpSpLocks/>
          </p:cNvGrpSpPr>
          <p:nvPr/>
        </p:nvGrpSpPr>
        <p:grpSpPr bwMode="auto">
          <a:xfrm>
            <a:off x="2844800" y="2182813"/>
            <a:ext cx="3773488" cy="3684587"/>
            <a:chOff x="1792" y="1375"/>
            <a:chExt cx="2377" cy="2321"/>
          </a:xfrm>
        </p:grpSpPr>
        <p:sp>
          <p:nvSpPr>
            <p:cNvPr id="118823" name="Text Box 39"/>
            <p:cNvSpPr txBox="1">
              <a:spLocks noChangeArrowheads="1"/>
            </p:cNvSpPr>
            <p:nvPr/>
          </p:nvSpPr>
          <p:spPr bwMode="auto">
            <a:xfrm>
              <a:off x="1792" y="1375"/>
              <a:ext cx="237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2400" b="1" dirty="0">
                  <a:latin typeface="Arial" charset="0"/>
                </a:rPr>
                <a:t>Metal wires (conductors)</a:t>
              </a:r>
            </a:p>
          </p:txBody>
        </p:sp>
        <p:sp>
          <p:nvSpPr>
            <p:cNvPr id="118824" name="Line 40"/>
            <p:cNvSpPr>
              <a:spLocks noChangeShapeType="1"/>
            </p:cNvSpPr>
            <p:nvPr/>
          </p:nvSpPr>
          <p:spPr bwMode="auto">
            <a:xfrm>
              <a:off x="2688" y="1632"/>
              <a:ext cx="336" cy="2064"/>
            </a:xfrm>
            <a:prstGeom prst="line">
              <a:avLst/>
            </a:prstGeom>
            <a:noFill/>
            <a:ln w="3175">
              <a:solidFill>
                <a:srgbClr val="0033CC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18825" name="Line 41"/>
            <p:cNvSpPr>
              <a:spLocks noChangeShapeType="1"/>
            </p:cNvSpPr>
            <p:nvPr/>
          </p:nvSpPr>
          <p:spPr bwMode="auto">
            <a:xfrm flipH="1">
              <a:off x="2518" y="1632"/>
              <a:ext cx="170" cy="192"/>
            </a:xfrm>
            <a:prstGeom prst="line">
              <a:avLst/>
            </a:prstGeom>
            <a:noFill/>
            <a:ln w="3175">
              <a:solidFill>
                <a:srgbClr val="0033CC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endParaRPr lang="en-US"/>
            </a:p>
          </p:txBody>
        </p:sp>
      </p:grpSp>
      <p:sp>
        <p:nvSpPr>
          <p:cNvPr id="118827" name="Text Box 43"/>
          <p:cNvSpPr txBox="1">
            <a:spLocks noChangeArrowheads="1"/>
          </p:cNvSpPr>
          <p:nvPr/>
        </p:nvSpPr>
        <p:spPr bwMode="auto">
          <a:xfrm>
            <a:off x="6858000" y="4164013"/>
            <a:ext cx="12858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b="1">
                <a:solidFill>
                  <a:srgbClr val="CC0000"/>
                </a:solidFill>
                <a:latin typeface="Arial" charset="0"/>
              </a:rPr>
              <a:t>Current</a:t>
            </a:r>
            <a:br>
              <a:rPr lang="en-US" altLang="en-US" sz="2400" b="1">
                <a:solidFill>
                  <a:srgbClr val="CC0000"/>
                </a:solidFill>
                <a:latin typeface="Arial" charset="0"/>
              </a:rPr>
            </a:br>
            <a:r>
              <a:rPr lang="en-US" altLang="en-US" sz="2400" b="1">
                <a:solidFill>
                  <a:srgbClr val="CC0000"/>
                </a:solidFill>
                <a:latin typeface="Arial" charset="0"/>
              </a:rPr>
              <a:t>flow</a:t>
            </a:r>
          </a:p>
        </p:txBody>
      </p:sp>
      <p:sp>
        <p:nvSpPr>
          <p:cNvPr id="118828" name="AutoShape 44"/>
          <p:cNvSpPr>
            <a:spLocks noChangeArrowheads="1"/>
          </p:cNvSpPr>
          <p:nvPr/>
        </p:nvSpPr>
        <p:spPr bwMode="auto">
          <a:xfrm rot="5400000">
            <a:off x="6203156" y="3521869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190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8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8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8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8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8" grpId="0" build="p" autoUpdateAnimBg="0" advAuto="0"/>
      <p:bldP spid="118827" grpId="0" autoUpdateAnimBg="0"/>
      <p:bldP spid="1188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When Does Current NOT Flow?</a:t>
            </a:r>
            <a:endParaRPr lang="en-US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E9953-701F-4B36-9F42-F09E1EC57BAE}" type="slidenum">
              <a:rPr lang="en-GB" altLang="en-US" smtClean="0"/>
              <a:pPr/>
              <a:t>17</a:t>
            </a:fld>
            <a:endParaRPr lang="en-GB" altLang="en-US"/>
          </a:p>
        </p:txBody>
      </p:sp>
      <p:pic>
        <p:nvPicPr>
          <p:cNvPr id="119811" name="Picture 3" descr="batte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2057400"/>
            <a:ext cx="3813175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9812" name="Group 4"/>
          <p:cNvGrpSpPr>
            <a:grpSpLocks/>
          </p:cNvGrpSpPr>
          <p:nvPr/>
        </p:nvGrpSpPr>
        <p:grpSpPr bwMode="auto">
          <a:xfrm>
            <a:off x="1390650" y="2286000"/>
            <a:ext cx="3409950" cy="3581400"/>
            <a:chOff x="876" y="1440"/>
            <a:chExt cx="2148" cy="2256"/>
          </a:xfrm>
        </p:grpSpPr>
        <p:sp>
          <p:nvSpPr>
            <p:cNvPr id="119813" name="Rectangle 5"/>
            <p:cNvSpPr>
              <a:spLocks noChangeArrowheads="1"/>
            </p:cNvSpPr>
            <p:nvPr/>
          </p:nvSpPr>
          <p:spPr bwMode="auto">
            <a:xfrm>
              <a:off x="876" y="2208"/>
              <a:ext cx="672" cy="1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19814" name="Rectangle 6"/>
            <p:cNvSpPr>
              <a:spLocks noChangeArrowheads="1"/>
            </p:cNvSpPr>
            <p:nvPr/>
          </p:nvSpPr>
          <p:spPr bwMode="auto">
            <a:xfrm>
              <a:off x="2184" y="2256"/>
              <a:ext cx="840" cy="1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9815" name="Oval 7"/>
            <p:cNvSpPr>
              <a:spLocks noChangeArrowheads="1"/>
            </p:cNvSpPr>
            <p:nvPr/>
          </p:nvSpPr>
          <p:spPr bwMode="auto">
            <a:xfrm>
              <a:off x="1560" y="3312"/>
              <a:ext cx="624" cy="2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33CC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9816" name="Rectangle 8"/>
            <p:cNvSpPr>
              <a:spLocks noChangeArrowheads="1"/>
            </p:cNvSpPr>
            <p:nvPr/>
          </p:nvSpPr>
          <p:spPr bwMode="auto">
            <a:xfrm>
              <a:off x="1560" y="2640"/>
              <a:ext cx="624" cy="81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19817" name="Rectangle 9"/>
            <p:cNvSpPr>
              <a:spLocks noChangeArrowheads="1"/>
            </p:cNvSpPr>
            <p:nvPr/>
          </p:nvSpPr>
          <p:spPr bwMode="auto">
            <a:xfrm>
              <a:off x="960" y="1440"/>
              <a:ext cx="1776" cy="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19818" name="Rectangle 10"/>
            <p:cNvSpPr>
              <a:spLocks noChangeArrowheads="1"/>
            </p:cNvSpPr>
            <p:nvPr/>
          </p:nvSpPr>
          <p:spPr bwMode="auto">
            <a:xfrm rot="-1614315">
              <a:off x="1884" y="3504"/>
              <a:ext cx="624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19819" name="Oval 11"/>
          <p:cNvSpPr>
            <a:spLocks noChangeArrowheads="1"/>
          </p:cNvSpPr>
          <p:nvPr/>
        </p:nvSpPr>
        <p:spPr bwMode="auto">
          <a:xfrm>
            <a:off x="5867400" y="4191000"/>
            <a:ext cx="838200" cy="8382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820" name="Freeform 12"/>
          <p:cNvSpPr>
            <a:spLocks/>
          </p:cNvSpPr>
          <p:nvPr/>
        </p:nvSpPr>
        <p:spPr bwMode="auto">
          <a:xfrm>
            <a:off x="6227763" y="4191000"/>
            <a:ext cx="180975" cy="838200"/>
          </a:xfrm>
          <a:custGeom>
            <a:avLst/>
            <a:gdLst>
              <a:gd name="T0" fmla="*/ 13 w 114"/>
              <a:gd name="T1" fmla="*/ 0 h 528"/>
              <a:gd name="T2" fmla="*/ 25 w 114"/>
              <a:gd name="T3" fmla="*/ 240 h 528"/>
              <a:gd name="T4" fmla="*/ 97 w 114"/>
              <a:gd name="T5" fmla="*/ 264 h 528"/>
              <a:gd name="T6" fmla="*/ 109 w 114"/>
              <a:gd name="T7" fmla="*/ 228 h 528"/>
              <a:gd name="T8" fmla="*/ 1 w 114"/>
              <a:gd name="T9" fmla="*/ 216 h 528"/>
              <a:gd name="T10" fmla="*/ 13 w 114"/>
              <a:gd name="T11" fmla="*/ 372 h 528"/>
              <a:gd name="T12" fmla="*/ 49 w 114"/>
              <a:gd name="T13" fmla="*/ 396 h 528"/>
              <a:gd name="T14" fmla="*/ 73 w 114"/>
              <a:gd name="T15" fmla="*/ 528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" h="528">
                <a:moveTo>
                  <a:pt x="13" y="0"/>
                </a:moveTo>
                <a:cubicBezTo>
                  <a:pt x="17" y="80"/>
                  <a:pt x="1" y="164"/>
                  <a:pt x="25" y="240"/>
                </a:cubicBezTo>
                <a:cubicBezTo>
                  <a:pt x="33" y="264"/>
                  <a:pt x="97" y="264"/>
                  <a:pt x="97" y="264"/>
                </a:cubicBezTo>
                <a:cubicBezTo>
                  <a:pt x="101" y="252"/>
                  <a:pt x="114" y="240"/>
                  <a:pt x="109" y="228"/>
                </a:cubicBezTo>
                <a:cubicBezTo>
                  <a:pt x="91" y="184"/>
                  <a:pt x="22" y="213"/>
                  <a:pt x="1" y="216"/>
                </a:cubicBezTo>
                <a:cubicBezTo>
                  <a:pt x="5" y="268"/>
                  <a:pt x="0" y="322"/>
                  <a:pt x="13" y="372"/>
                </a:cubicBezTo>
                <a:cubicBezTo>
                  <a:pt x="17" y="386"/>
                  <a:pt x="41" y="384"/>
                  <a:pt x="49" y="396"/>
                </a:cubicBezTo>
                <a:cubicBezTo>
                  <a:pt x="79" y="445"/>
                  <a:pt x="73" y="476"/>
                  <a:pt x="73" y="528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9821" name="Line 13"/>
          <p:cNvSpPr>
            <a:spLocks noChangeShapeType="1"/>
          </p:cNvSpPr>
          <p:nvPr/>
        </p:nvSpPr>
        <p:spPr bwMode="auto">
          <a:xfrm>
            <a:off x="2971800" y="2895600"/>
            <a:ext cx="3276600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9822" name="Line 14"/>
          <p:cNvSpPr>
            <a:spLocks noChangeShapeType="1"/>
          </p:cNvSpPr>
          <p:nvPr/>
        </p:nvSpPr>
        <p:spPr bwMode="auto">
          <a:xfrm>
            <a:off x="6248400" y="2895600"/>
            <a:ext cx="0" cy="129540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9823" name="Line 15"/>
          <p:cNvSpPr>
            <a:spLocks noChangeShapeType="1"/>
          </p:cNvSpPr>
          <p:nvPr/>
        </p:nvSpPr>
        <p:spPr bwMode="auto">
          <a:xfrm>
            <a:off x="2971800" y="5943600"/>
            <a:ext cx="3352800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9824" name="Line 16"/>
          <p:cNvSpPr>
            <a:spLocks noChangeShapeType="1"/>
          </p:cNvSpPr>
          <p:nvPr/>
        </p:nvSpPr>
        <p:spPr bwMode="auto">
          <a:xfrm flipV="1">
            <a:off x="6324600" y="4953000"/>
            <a:ext cx="0" cy="99060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9825" name="Line 17"/>
          <p:cNvSpPr>
            <a:spLocks noChangeShapeType="1"/>
          </p:cNvSpPr>
          <p:nvPr/>
        </p:nvSpPr>
        <p:spPr bwMode="auto">
          <a:xfrm flipV="1">
            <a:off x="2971800" y="2895600"/>
            <a:ext cx="0" cy="60960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9826" name="Line 18"/>
          <p:cNvSpPr>
            <a:spLocks noChangeShapeType="1"/>
          </p:cNvSpPr>
          <p:nvPr/>
        </p:nvSpPr>
        <p:spPr bwMode="auto">
          <a:xfrm>
            <a:off x="2971800" y="5638800"/>
            <a:ext cx="0" cy="30480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9827" name="Text Box 19"/>
          <p:cNvSpPr txBox="1">
            <a:spLocks noChangeArrowheads="1"/>
          </p:cNvSpPr>
          <p:nvPr/>
        </p:nvSpPr>
        <p:spPr bwMode="auto">
          <a:xfrm>
            <a:off x="2628900" y="3644900"/>
            <a:ext cx="717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2400" b="1">
                <a:latin typeface="Arial" charset="0"/>
              </a:rPr>
              <a:t>+++</a:t>
            </a:r>
          </a:p>
        </p:txBody>
      </p:sp>
      <p:grpSp>
        <p:nvGrpSpPr>
          <p:cNvPr id="119828" name="Group 20"/>
          <p:cNvGrpSpPr>
            <a:grpSpLocks/>
          </p:cNvGrpSpPr>
          <p:nvPr/>
        </p:nvGrpSpPr>
        <p:grpSpPr bwMode="auto">
          <a:xfrm>
            <a:off x="2654300" y="2106613"/>
            <a:ext cx="4164013" cy="3760787"/>
            <a:chOff x="1672" y="1327"/>
            <a:chExt cx="2623" cy="2369"/>
          </a:xfrm>
        </p:grpSpPr>
        <p:sp>
          <p:nvSpPr>
            <p:cNvPr id="119829" name="Text Box 21"/>
            <p:cNvSpPr txBox="1">
              <a:spLocks noChangeArrowheads="1"/>
            </p:cNvSpPr>
            <p:nvPr/>
          </p:nvSpPr>
          <p:spPr bwMode="auto">
            <a:xfrm>
              <a:off x="1672" y="1327"/>
              <a:ext cx="26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2400" b="1">
                  <a:latin typeface="Arial" charset="0"/>
                </a:rPr>
                <a:t>Plastic material (insulators)</a:t>
              </a:r>
            </a:p>
          </p:txBody>
        </p:sp>
        <p:sp>
          <p:nvSpPr>
            <p:cNvPr id="119830" name="Line 22"/>
            <p:cNvSpPr>
              <a:spLocks noChangeShapeType="1"/>
            </p:cNvSpPr>
            <p:nvPr/>
          </p:nvSpPr>
          <p:spPr bwMode="auto">
            <a:xfrm>
              <a:off x="2688" y="1632"/>
              <a:ext cx="336" cy="2064"/>
            </a:xfrm>
            <a:prstGeom prst="line">
              <a:avLst/>
            </a:prstGeom>
            <a:noFill/>
            <a:ln w="3175">
              <a:solidFill>
                <a:srgbClr val="0033CC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19831" name="Line 23"/>
            <p:cNvSpPr>
              <a:spLocks noChangeShapeType="1"/>
            </p:cNvSpPr>
            <p:nvPr/>
          </p:nvSpPr>
          <p:spPr bwMode="auto">
            <a:xfrm flipH="1">
              <a:off x="2518" y="1632"/>
              <a:ext cx="170" cy="192"/>
            </a:xfrm>
            <a:prstGeom prst="line">
              <a:avLst/>
            </a:prstGeom>
            <a:noFill/>
            <a:ln w="3175">
              <a:solidFill>
                <a:srgbClr val="0033CC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endParaRPr lang="en-US"/>
            </a:p>
          </p:txBody>
        </p:sp>
      </p:grpSp>
      <p:sp>
        <p:nvSpPr>
          <p:cNvPr id="119833" name="Text Box 25"/>
          <p:cNvSpPr txBox="1">
            <a:spLocks noChangeArrowheads="1"/>
          </p:cNvSpPr>
          <p:nvPr/>
        </p:nvSpPr>
        <p:spPr bwMode="auto">
          <a:xfrm>
            <a:off x="1371600" y="1524000"/>
            <a:ext cx="670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400" b="1">
                <a:latin typeface="Arial" charset="0"/>
              </a:rPr>
              <a:t>Current cannot flow through </a:t>
            </a:r>
            <a:r>
              <a:rPr lang="en-US" altLang="en-US" sz="2400" b="1">
                <a:solidFill>
                  <a:srgbClr val="003399"/>
                </a:solidFill>
                <a:latin typeface="Arial" charset="0"/>
              </a:rPr>
              <a:t>insulators</a:t>
            </a:r>
          </a:p>
        </p:txBody>
      </p:sp>
      <p:sp>
        <p:nvSpPr>
          <p:cNvPr id="119834" name="Text Box 26"/>
          <p:cNvSpPr txBox="1">
            <a:spLocks noChangeArrowheads="1"/>
          </p:cNvSpPr>
          <p:nvPr/>
        </p:nvSpPr>
        <p:spPr bwMode="auto">
          <a:xfrm>
            <a:off x="6858000" y="4164013"/>
            <a:ext cx="17256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b="1">
                <a:latin typeface="Arial" charset="0"/>
              </a:rPr>
              <a:t>No current</a:t>
            </a:r>
            <a:br>
              <a:rPr lang="en-US" altLang="en-US" sz="2400" b="1">
                <a:latin typeface="Arial" charset="0"/>
              </a:rPr>
            </a:br>
            <a:r>
              <a:rPr lang="en-US" altLang="en-US" sz="2400" b="1">
                <a:latin typeface="Arial" charset="0"/>
              </a:rPr>
              <a:t>flow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365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33" grpId="0" build="p" autoUpdateAnimBg="0" advAuto="0"/>
      <p:bldP spid="119834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Note that Air is an Insulator</a:t>
            </a: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855B1-1D6C-4133-834F-754692F6FBBF}" type="slidenum">
              <a:rPr lang="en-GB" altLang="en-US" smtClean="0"/>
              <a:pPr/>
              <a:t>18</a:t>
            </a:fld>
            <a:endParaRPr lang="en-GB" altLang="en-US"/>
          </a:p>
        </p:txBody>
      </p:sp>
      <p:pic>
        <p:nvPicPr>
          <p:cNvPr id="120835" name="Picture 3" descr="batte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2057400"/>
            <a:ext cx="3813175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0836" name="Group 4"/>
          <p:cNvGrpSpPr>
            <a:grpSpLocks/>
          </p:cNvGrpSpPr>
          <p:nvPr/>
        </p:nvGrpSpPr>
        <p:grpSpPr bwMode="auto">
          <a:xfrm>
            <a:off x="1390650" y="2286000"/>
            <a:ext cx="3409950" cy="3429000"/>
            <a:chOff x="876" y="1440"/>
            <a:chExt cx="2148" cy="2160"/>
          </a:xfrm>
        </p:grpSpPr>
        <p:grpSp>
          <p:nvGrpSpPr>
            <p:cNvPr id="120837" name="Group 5"/>
            <p:cNvGrpSpPr>
              <a:grpSpLocks/>
            </p:cNvGrpSpPr>
            <p:nvPr/>
          </p:nvGrpSpPr>
          <p:grpSpPr bwMode="auto">
            <a:xfrm>
              <a:off x="876" y="1440"/>
              <a:ext cx="2148" cy="2160"/>
              <a:chOff x="876" y="1440"/>
              <a:chExt cx="2148" cy="2160"/>
            </a:xfrm>
          </p:grpSpPr>
          <p:sp>
            <p:nvSpPr>
              <p:cNvPr id="120838" name="Rectangle 6"/>
              <p:cNvSpPr>
                <a:spLocks noChangeArrowheads="1"/>
              </p:cNvSpPr>
              <p:nvPr/>
            </p:nvSpPr>
            <p:spPr bwMode="auto">
              <a:xfrm>
                <a:off x="876" y="2208"/>
                <a:ext cx="672" cy="134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33CC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0839" name="Rectangle 7"/>
              <p:cNvSpPr>
                <a:spLocks noChangeArrowheads="1"/>
              </p:cNvSpPr>
              <p:nvPr/>
            </p:nvSpPr>
            <p:spPr bwMode="auto">
              <a:xfrm>
                <a:off x="2184" y="2256"/>
                <a:ext cx="840" cy="134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33CC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0840" name="Oval 8"/>
              <p:cNvSpPr>
                <a:spLocks noChangeArrowheads="1"/>
              </p:cNvSpPr>
              <p:nvPr/>
            </p:nvSpPr>
            <p:spPr bwMode="auto">
              <a:xfrm>
                <a:off x="1560" y="3312"/>
                <a:ext cx="624" cy="25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33CC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0841" name="Rectangle 9"/>
              <p:cNvSpPr>
                <a:spLocks noChangeArrowheads="1"/>
              </p:cNvSpPr>
              <p:nvPr/>
            </p:nvSpPr>
            <p:spPr bwMode="auto">
              <a:xfrm>
                <a:off x="1560" y="2640"/>
                <a:ext cx="624" cy="81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33CC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0842" name="Rectangle 10"/>
              <p:cNvSpPr>
                <a:spLocks noChangeArrowheads="1"/>
              </p:cNvSpPr>
              <p:nvPr/>
            </p:nvSpPr>
            <p:spPr bwMode="auto">
              <a:xfrm>
                <a:off x="960" y="1440"/>
                <a:ext cx="1776" cy="4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33CC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120843" name="Text Box 11"/>
            <p:cNvSpPr txBox="1">
              <a:spLocks noChangeArrowheads="1"/>
            </p:cNvSpPr>
            <p:nvPr/>
          </p:nvSpPr>
          <p:spPr bwMode="auto">
            <a:xfrm>
              <a:off x="1656" y="2296"/>
              <a:ext cx="4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2400" b="1">
                  <a:latin typeface="Arial" charset="0"/>
                </a:rPr>
                <a:t>+++</a:t>
              </a:r>
            </a:p>
          </p:txBody>
        </p:sp>
      </p:grpSp>
      <p:sp>
        <p:nvSpPr>
          <p:cNvPr id="120844" name="Text Box 12"/>
          <p:cNvSpPr txBox="1">
            <a:spLocks noChangeArrowheads="1"/>
          </p:cNvSpPr>
          <p:nvPr/>
        </p:nvSpPr>
        <p:spPr bwMode="auto">
          <a:xfrm>
            <a:off x="1568450" y="3935413"/>
            <a:ext cx="608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2400" b="1">
                <a:solidFill>
                  <a:srgbClr val="3399FF"/>
                </a:solidFill>
                <a:latin typeface="Arial" charset="0"/>
              </a:rPr>
              <a:t>Air</a:t>
            </a:r>
          </a:p>
        </p:txBody>
      </p:sp>
      <p:sp>
        <p:nvSpPr>
          <p:cNvPr id="120845" name="Text Box 13"/>
          <p:cNvSpPr txBox="1">
            <a:spLocks noChangeArrowheads="1"/>
          </p:cNvSpPr>
          <p:nvPr/>
        </p:nvSpPr>
        <p:spPr bwMode="auto">
          <a:xfrm>
            <a:off x="1371600" y="1371600"/>
            <a:ext cx="670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400" b="1">
                <a:latin typeface="Arial" charset="0"/>
              </a:rPr>
              <a:t>Current cannot flow through </a:t>
            </a:r>
            <a:r>
              <a:rPr lang="en-US" altLang="en-US" sz="2400" b="1">
                <a:solidFill>
                  <a:srgbClr val="003399"/>
                </a:solidFill>
                <a:latin typeface="Arial" charset="0"/>
              </a:rPr>
              <a:t>insulators</a:t>
            </a:r>
          </a:p>
        </p:txBody>
      </p:sp>
      <p:sp>
        <p:nvSpPr>
          <p:cNvPr id="120846" name="Text Box 14"/>
          <p:cNvSpPr txBox="1">
            <a:spLocks noChangeArrowheads="1"/>
          </p:cNvSpPr>
          <p:nvPr/>
        </p:nvSpPr>
        <p:spPr bwMode="auto">
          <a:xfrm>
            <a:off x="3721100" y="4129088"/>
            <a:ext cx="28321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400" b="1">
                <a:latin typeface="Arial" charset="0"/>
              </a:rPr>
              <a:t>No current flow</a:t>
            </a:r>
          </a:p>
        </p:txBody>
      </p:sp>
      <p:grpSp>
        <p:nvGrpSpPr>
          <p:cNvPr id="120847" name="Group 15"/>
          <p:cNvGrpSpPr>
            <a:grpSpLocks/>
          </p:cNvGrpSpPr>
          <p:nvPr/>
        </p:nvGrpSpPr>
        <p:grpSpPr bwMode="auto">
          <a:xfrm>
            <a:off x="2990850" y="2590800"/>
            <a:ext cx="1047750" cy="3748088"/>
            <a:chOff x="1884" y="1632"/>
            <a:chExt cx="660" cy="2361"/>
          </a:xfrm>
        </p:grpSpPr>
        <p:sp>
          <p:nvSpPr>
            <p:cNvPr id="120848" name="Rectangle 16"/>
            <p:cNvSpPr>
              <a:spLocks noChangeArrowheads="1"/>
            </p:cNvSpPr>
            <p:nvPr/>
          </p:nvSpPr>
          <p:spPr bwMode="auto">
            <a:xfrm rot="-1614315">
              <a:off x="1884" y="3504"/>
              <a:ext cx="624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grpSp>
          <p:nvGrpSpPr>
            <p:cNvPr id="120849" name="Group 17"/>
            <p:cNvGrpSpPr>
              <a:grpSpLocks/>
            </p:cNvGrpSpPr>
            <p:nvPr/>
          </p:nvGrpSpPr>
          <p:grpSpPr bwMode="auto">
            <a:xfrm>
              <a:off x="1968" y="1632"/>
              <a:ext cx="576" cy="192"/>
              <a:chOff x="2112" y="1632"/>
              <a:chExt cx="576" cy="192"/>
            </a:xfrm>
          </p:grpSpPr>
          <p:sp>
            <p:nvSpPr>
              <p:cNvPr id="120850" name="Line 18"/>
              <p:cNvSpPr>
                <a:spLocks noChangeShapeType="1"/>
              </p:cNvSpPr>
              <p:nvPr/>
            </p:nvSpPr>
            <p:spPr bwMode="auto">
              <a:xfrm flipH="1">
                <a:off x="2112" y="1632"/>
                <a:ext cx="0" cy="192"/>
              </a:xfrm>
              <a:prstGeom prst="line">
                <a:avLst/>
              </a:prstGeom>
              <a:noFill/>
              <a:ln w="38100">
                <a:solidFill>
                  <a:srgbClr val="0033CC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0851" name="Line 19"/>
              <p:cNvSpPr>
                <a:spLocks noChangeShapeType="1"/>
              </p:cNvSpPr>
              <p:nvPr/>
            </p:nvSpPr>
            <p:spPr bwMode="auto">
              <a:xfrm>
                <a:off x="2112" y="1632"/>
                <a:ext cx="576" cy="0"/>
              </a:xfrm>
              <a:prstGeom prst="line">
                <a:avLst/>
              </a:prstGeom>
              <a:noFill/>
              <a:ln w="38100">
                <a:solidFill>
                  <a:srgbClr val="0033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20852" name="Group 20"/>
            <p:cNvGrpSpPr>
              <a:grpSpLocks/>
            </p:cNvGrpSpPr>
            <p:nvPr/>
          </p:nvGrpSpPr>
          <p:grpSpPr bwMode="auto">
            <a:xfrm flipV="1">
              <a:off x="1968" y="3792"/>
              <a:ext cx="576" cy="192"/>
              <a:chOff x="2112" y="1632"/>
              <a:chExt cx="576" cy="192"/>
            </a:xfrm>
          </p:grpSpPr>
          <p:sp>
            <p:nvSpPr>
              <p:cNvPr id="120853" name="Line 21"/>
              <p:cNvSpPr>
                <a:spLocks noChangeShapeType="1"/>
              </p:cNvSpPr>
              <p:nvPr/>
            </p:nvSpPr>
            <p:spPr bwMode="auto">
              <a:xfrm flipH="1">
                <a:off x="2112" y="1632"/>
                <a:ext cx="0" cy="192"/>
              </a:xfrm>
              <a:prstGeom prst="line">
                <a:avLst/>
              </a:prstGeom>
              <a:noFill/>
              <a:ln w="38100">
                <a:solidFill>
                  <a:srgbClr val="0033CC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0854" name="Line 22"/>
              <p:cNvSpPr>
                <a:spLocks noChangeShapeType="1"/>
              </p:cNvSpPr>
              <p:nvPr/>
            </p:nvSpPr>
            <p:spPr bwMode="auto">
              <a:xfrm>
                <a:off x="2112" y="1632"/>
                <a:ext cx="576" cy="0"/>
              </a:xfrm>
              <a:prstGeom prst="line">
                <a:avLst/>
              </a:prstGeom>
              <a:noFill/>
              <a:ln w="38100">
                <a:solidFill>
                  <a:srgbClr val="0033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120855" name="Line 23"/>
            <p:cNvSpPr>
              <a:spLocks noChangeShapeType="1"/>
            </p:cNvSpPr>
            <p:nvPr/>
          </p:nvSpPr>
          <p:spPr bwMode="auto">
            <a:xfrm flipV="1">
              <a:off x="2544" y="3273"/>
              <a:ext cx="0" cy="720"/>
            </a:xfrm>
            <a:prstGeom prst="line">
              <a:avLst/>
            </a:prstGeom>
            <a:noFill/>
            <a:ln w="38100">
              <a:solidFill>
                <a:srgbClr val="0000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120856" name="Line 24"/>
            <p:cNvSpPr>
              <a:spLocks noChangeShapeType="1"/>
            </p:cNvSpPr>
            <p:nvPr/>
          </p:nvSpPr>
          <p:spPr bwMode="auto">
            <a:xfrm flipV="1">
              <a:off x="2544" y="1632"/>
              <a:ext cx="0" cy="720"/>
            </a:xfrm>
            <a:prstGeom prst="line">
              <a:avLst/>
            </a:prstGeom>
            <a:noFill/>
            <a:ln w="38100">
              <a:solidFill>
                <a:srgbClr val="0000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</p:grpSp>
      <p:sp>
        <p:nvSpPr>
          <p:cNvPr id="120857" name="Text Box 25"/>
          <p:cNvSpPr txBox="1">
            <a:spLocks noChangeArrowheads="1"/>
          </p:cNvSpPr>
          <p:nvPr/>
        </p:nvSpPr>
        <p:spPr bwMode="auto">
          <a:xfrm>
            <a:off x="4495800" y="5181600"/>
            <a:ext cx="3962400" cy="704850"/>
          </a:xfrm>
          <a:prstGeom prst="rect">
            <a:avLst/>
          </a:prstGeom>
          <a:solidFill>
            <a:srgbClr val="FF99CC">
              <a:alpha val="50000"/>
            </a:srgbClr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>
                <a:latin typeface="Arial" charset="0"/>
              </a:rPr>
              <a:t>That’s why a battery doesn’t discharge if left on its own.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8268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0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20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20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44" grpId="0" build="p" autoUpdateAnimBg="0" advAuto="0"/>
      <p:bldP spid="120845" grpId="0" build="p" autoUpdateAnimBg="0" advAuto="0"/>
      <p:bldP spid="120846" grpId="0" build="p" autoUpdateAnimBg="0" advAuto="0"/>
      <p:bldP spid="120857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Current Flow Analogy</a:t>
            </a:r>
            <a:endParaRPr lang="en-US"/>
          </a:p>
        </p:txBody>
      </p:sp>
      <p:pic>
        <p:nvPicPr>
          <p:cNvPr id="23555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588" y="3852863"/>
            <a:ext cx="677862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313" y="3721100"/>
            <a:ext cx="677862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50" y="3525838"/>
            <a:ext cx="677863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588" y="4068763"/>
            <a:ext cx="677862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588" y="4395788"/>
            <a:ext cx="677862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095625"/>
            <a:ext cx="677862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588" y="3525838"/>
            <a:ext cx="677862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2" name="Picture 4" descr="http://www.clker.com/cliparts/5/2/5/c/1197093906998989684johnny_automatic_faucet_1.svg.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850" y="1525588"/>
            <a:ext cx="1824038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3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838" y="3835400"/>
            <a:ext cx="677862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4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313" y="4511675"/>
            <a:ext cx="677862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5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800" y="3078163"/>
            <a:ext cx="67945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6" name="Picture 4" descr="http://www.clker.com/cliparts/5/2/5/c/1197093906998989684johnny_automatic_faucet_1.svg.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508125"/>
            <a:ext cx="18224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7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025" y="4340225"/>
            <a:ext cx="677863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8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113" y="4781550"/>
            <a:ext cx="677862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9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313" y="4867275"/>
            <a:ext cx="677862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70" name="TextBox 2"/>
          <p:cNvSpPr txBox="1">
            <a:spLocks noChangeArrowheads="1"/>
          </p:cNvSpPr>
          <p:nvPr/>
        </p:nvSpPr>
        <p:spPr bwMode="auto">
          <a:xfrm>
            <a:off x="1539875" y="5486400"/>
            <a:ext cx="2219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>
                <a:solidFill>
                  <a:schemeClr val="tx1"/>
                </a:solidFill>
              </a:rPr>
              <a:t>High Current</a:t>
            </a:r>
          </a:p>
        </p:txBody>
      </p:sp>
      <p:sp>
        <p:nvSpPr>
          <p:cNvPr id="23571" name="TextBox 22"/>
          <p:cNvSpPr txBox="1">
            <a:spLocks noChangeArrowheads="1"/>
          </p:cNvSpPr>
          <p:nvPr/>
        </p:nvSpPr>
        <p:spPr bwMode="auto">
          <a:xfrm>
            <a:off x="5307013" y="5486400"/>
            <a:ext cx="22177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>
                <a:solidFill>
                  <a:schemeClr val="tx1"/>
                </a:solidFill>
              </a:rPr>
              <a:t>Low Current</a:t>
            </a:r>
          </a:p>
        </p:txBody>
      </p:sp>
      <p:cxnSp>
        <p:nvCxnSpPr>
          <p:cNvPr id="22" name="Straight Connector 21"/>
          <p:cNvCxnSpPr/>
          <p:nvPr/>
        </p:nvCxnSpPr>
        <p:spPr bwMode="auto">
          <a:xfrm>
            <a:off x="4572000" y="1981200"/>
            <a:ext cx="0" cy="37338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87077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can you do with this?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4876800" cy="4906963"/>
          </a:xfrm>
        </p:spPr>
        <p:txBody>
          <a:bodyPr>
            <a:normAutofit/>
          </a:bodyPr>
          <a:lstStyle/>
          <a:p>
            <a:r>
              <a:rPr lang="en-US" dirty="0" smtClean="0"/>
              <a:t>We built an LED light sensor to act as a “middle limit switch” to find our shooting position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Run by </a:t>
            </a:r>
            <a:r>
              <a:rPr lang="en-US" dirty="0" smtClean="0"/>
              <a:t>an </a:t>
            </a:r>
            <a:r>
              <a:rPr lang="en-US" dirty="0" smtClean="0"/>
              <a:t>Arduino; acts </a:t>
            </a:r>
            <a:r>
              <a:rPr lang="en-US" dirty="0" smtClean="0"/>
              <a:t>like a normal </a:t>
            </a:r>
            <a:r>
              <a:rPr lang="en-US" dirty="0" smtClean="0"/>
              <a:t>limit </a:t>
            </a:r>
            <a:r>
              <a:rPr lang="en-US" dirty="0" smtClean="0"/>
              <a:t>switch to the </a:t>
            </a:r>
            <a:r>
              <a:rPr lang="en-US" dirty="0" err="1" smtClean="0"/>
              <a:t>cRIO</a:t>
            </a:r>
            <a:endParaRPr lang="en-US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066800"/>
            <a:ext cx="3499104" cy="36213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381" y="4419600"/>
            <a:ext cx="2971800" cy="2370011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>
            <a:outerShdw blurRad="266700" dist="228600" dir="16200000" sx="99000" sy="99000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553200" y="2590800"/>
            <a:ext cx="606552" cy="4572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6086475" y="3048000"/>
            <a:ext cx="466726" cy="1343025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159752" y="3048000"/>
            <a:ext cx="1927098" cy="133350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916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68"/>
          <p:cNvGrpSpPr>
            <a:grpSpLocks/>
          </p:cNvGrpSpPr>
          <p:nvPr/>
        </p:nvGrpSpPr>
        <p:grpSpPr bwMode="auto">
          <a:xfrm>
            <a:off x="5664200" y="1995488"/>
            <a:ext cx="1522413" cy="2044700"/>
            <a:chOff x="1125781" y="1059543"/>
            <a:chExt cx="1522169" cy="2044790"/>
          </a:xfrm>
        </p:grpSpPr>
        <p:sp>
          <p:nvSpPr>
            <p:cNvPr id="24622" name="Rectangle 69"/>
            <p:cNvSpPr>
              <a:spLocks noChangeArrowheads="1"/>
            </p:cNvSpPr>
            <p:nvPr/>
          </p:nvSpPr>
          <p:spPr bwMode="auto">
            <a:xfrm>
              <a:off x="1143000" y="1507508"/>
              <a:ext cx="1371600" cy="1587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en-US" b="1">
                  <a:solidFill>
                    <a:schemeClr val="tx1"/>
                  </a:solidFill>
                </a:rPr>
                <a:t>Water</a:t>
              </a:r>
            </a:p>
            <a:p>
              <a:pPr algn="ctr"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en-US" b="1">
                  <a:solidFill>
                    <a:schemeClr val="tx1"/>
                  </a:solidFill>
                </a:rPr>
                <a:t>Tower</a:t>
              </a:r>
            </a:p>
          </p:txBody>
        </p:sp>
        <p:sp>
          <p:nvSpPr>
            <p:cNvPr id="71" name="Rectangle 70"/>
            <p:cNvSpPr/>
            <p:nvPr/>
          </p:nvSpPr>
          <p:spPr bwMode="auto">
            <a:xfrm>
              <a:off x="1148002" y="2305785"/>
              <a:ext cx="1361857" cy="793785"/>
            </a:xfrm>
            <a:prstGeom prst="rect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0" hangingPunct="0">
                <a:buClr>
                  <a:srgbClr val="000000"/>
                </a:buClr>
                <a:buSzPct val="100000"/>
                <a:buFont typeface="Times New Roman" charset="0"/>
                <a:buNone/>
                <a:defRPr/>
              </a:pPr>
              <a:endParaRPr lang="en-US" b="1" dirty="0"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24624" name="Oval 71"/>
            <p:cNvSpPr>
              <a:spLocks noChangeArrowheads="1"/>
            </p:cNvSpPr>
            <p:nvPr/>
          </p:nvSpPr>
          <p:spPr bwMode="auto">
            <a:xfrm>
              <a:off x="1147764" y="1059543"/>
              <a:ext cx="1500186" cy="44796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altLang="en-US">
                <a:solidFill>
                  <a:schemeClr val="tx1"/>
                </a:solidFill>
              </a:endParaRPr>
            </a:p>
          </p:txBody>
        </p:sp>
        <p:sp>
          <p:nvSpPr>
            <p:cNvPr id="24625" name="Oval 72"/>
            <p:cNvSpPr>
              <a:spLocks noChangeArrowheads="1"/>
            </p:cNvSpPr>
            <p:nvPr/>
          </p:nvSpPr>
          <p:spPr bwMode="auto">
            <a:xfrm>
              <a:off x="1125781" y="1156988"/>
              <a:ext cx="1384439" cy="27432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pPr algn="ctr"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altLang="en-US">
                <a:solidFill>
                  <a:schemeClr val="tx1"/>
                </a:solidFill>
              </a:endParaRPr>
            </a:p>
          </p:txBody>
        </p:sp>
        <p:cxnSp>
          <p:nvCxnSpPr>
            <p:cNvPr id="74" name="Straight Connector 73"/>
            <p:cNvCxnSpPr>
              <a:stCxn id="24625" idx="2"/>
            </p:cNvCxnSpPr>
            <p:nvPr/>
          </p:nvCxnSpPr>
          <p:spPr bwMode="auto">
            <a:xfrm>
              <a:off x="1125781" y="1294503"/>
              <a:ext cx="0" cy="1809830"/>
            </a:xfrm>
            <a:prstGeom prst="line">
              <a:avLst/>
            </a:prstGeom>
            <a:solidFill>
              <a:srgbClr val="00B8FF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2520970" y="1283390"/>
              <a:ext cx="0" cy="1820943"/>
            </a:xfrm>
            <a:prstGeom prst="line">
              <a:avLst/>
            </a:prstGeom>
            <a:solidFill>
              <a:srgbClr val="00B8FF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1125781" y="3094808"/>
              <a:ext cx="450778" cy="0"/>
            </a:xfrm>
            <a:prstGeom prst="line">
              <a:avLst/>
            </a:prstGeom>
            <a:solidFill>
              <a:srgbClr val="00B8FF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2062256" y="3094808"/>
              <a:ext cx="452365" cy="0"/>
            </a:xfrm>
            <a:prstGeom prst="line">
              <a:avLst/>
            </a:prstGeom>
            <a:solidFill>
              <a:srgbClr val="00B8FF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Voltage Analogy</a:t>
            </a:r>
            <a:endParaRPr lang="en-US" dirty="0"/>
          </a:p>
        </p:txBody>
      </p:sp>
      <p:sp>
        <p:nvSpPr>
          <p:cNvPr id="24580" name="TextBox 2"/>
          <p:cNvSpPr txBox="1">
            <a:spLocks noChangeArrowheads="1"/>
          </p:cNvSpPr>
          <p:nvPr/>
        </p:nvSpPr>
        <p:spPr bwMode="auto">
          <a:xfrm>
            <a:off x="0" y="5303838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2000">
                <a:solidFill>
                  <a:schemeClr val="tx1"/>
                </a:solidFill>
              </a:rPr>
              <a:t>More Energy == Higher Voltage</a:t>
            </a:r>
          </a:p>
        </p:txBody>
      </p:sp>
      <p:cxnSp>
        <p:nvCxnSpPr>
          <p:cNvPr id="22" name="Straight Connector 21"/>
          <p:cNvCxnSpPr/>
          <p:nvPr/>
        </p:nvCxnSpPr>
        <p:spPr bwMode="auto">
          <a:xfrm>
            <a:off x="4572000" y="1981200"/>
            <a:ext cx="0" cy="37338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24582" name="Group 30"/>
          <p:cNvGrpSpPr>
            <a:grpSpLocks/>
          </p:cNvGrpSpPr>
          <p:nvPr/>
        </p:nvGrpSpPr>
        <p:grpSpPr bwMode="auto">
          <a:xfrm>
            <a:off x="6351588" y="3336925"/>
            <a:ext cx="1143000" cy="1247775"/>
            <a:chOff x="1279898" y="3095429"/>
            <a:chExt cx="1143000" cy="1247969"/>
          </a:xfrm>
        </p:grpSpPr>
        <p:sp>
          <p:nvSpPr>
            <p:cNvPr id="32" name="Arc 31"/>
            <p:cNvSpPr/>
            <p:nvPr/>
          </p:nvSpPr>
          <p:spPr bwMode="auto">
            <a:xfrm flipH="1" flipV="1">
              <a:off x="1279898" y="3200220"/>
              <a:ext cx="1143000" cy="1143178"/>
            </a:xfrm>
            <a:prstGeom prst="arc">
              <a:avLst/>
            </a:prstGeom>
            <a:noFill/>
            <a:ln w="508000" cap="flat" cmpd="sng" algn="ctr">
              <a:solidFill>
                <a:srgbClr val="00B8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>
                <a:buClr>
                  <a:srgbClr val="000000"/>
                </a:buClr>
                <a:buSzPct val="100000"/>
                <a:buFont typeface="Times New Roman" charset="0"/>
                <a:buNone/>
                <a:defRPr/>
              </a:pPr>
              <a:endParaRPr lang="en-US"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33" name="Straight Connector 32"/>
            <p:cNvCxnSpPr/>
            <p:nvPr/>
          </p:nvCxnSpPr>
          <p:spPr bwMode="auto">
            <a:xfrm>
              <a:off x="1829173" y="4343398"/>
              <a:ext cx="571500" cy="0"/>
            </a:xfrm>
            <a:prstGeom prst="line">
              <a:avLst/>
            </a:prstGeom>
            <a:solidFill>
              <a:srgbClr val="00B8FF"/>
            </a:solidFill>
            <a:ln w="508000" cap="flat" cmpd="sng" algn="ctr">
              <a:solidFill>
                <a:srgbClr val="00B8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4" name="Straight Connector 33"/>
            <p:cNvCxnSpPr/>
            <p:nvPr/>
          </p:nvCxnSpPr>
          <p:spPr bwMode="auto">
            <a:xfrm flipV="1">
              <a:off x="1281485" y="3095429"/>
              <a:ext cx="14288" cy="716074"/>
            </a:xfrm>
            <a:prstGeom prst="line">
              <a:avLst/>
            </a:prstGeom>
            <a:solidFill>
              <a:srgbClr val="00B8FF"/>
            </a:solidFill>
            <a:ln w="508000" cap="flat" cmpd="sng" algn="ctr">
              <a:solidFill>
                <a:srgbClr val="00B8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cxnSp>
        <p:nvCxnSpPr>
          <p:cNvPr id="41" name="Straight Arrow Connector 40"/>
          <p:cNvCxnSpPr/>
          <p:nvPr/>
        </p:nvCxnSpPr>
        <p:spPr bwMode="auto">
          <a:xfrm>
            <a:off x="5200650" y="3246438"/>
            <a:ext cx="0" cy="1670050"/>
          </a:xfrm>
          <a:prstGeom prst="straightConnector1">
            <a:avLst/>
          </a:prstGeom>
          <a:solidFill>
            <a:srgbClr val="00B8FF"/>
          </a:solidFill>
          <a:ln w="127000" cap="flat" cmpd="sng" algn="ctr">
            <a:solidFill>
              <a:schemeClr val="tx1"/>
            </a:solidFill>
            <a:prstDash val="solid"/>
            <a:round/>
            <a:headEnd type="arrow" w="sm" len="sm"/>
            <a:tailEnd type="arrow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4584" name="TextBox 44"/>
          <p:cNvSpPr txBox="1">
            <a:spLocks noChangeArrowheads="1"/>
          </p:cNvSpPr>
          <p:nvPr/>
        </p:nvSpPr>
        <p:spPr bwMode="auto">
          <a:xfrm>
            <a:off x="4625975" y="5303838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2000">
                <a:solidFill>
                  <a:schemeClr val="tx1"/>
                </a:solidFill>
              </a:rPr>
              <a:t>Less Energy == Lower Voltage</a:t>
            </a:r>
          </a:p>
        </p:txBody>
      </p:sp>
      <p:pic>
        <p:nvPicPr>
          <p:cNvPr id="24585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013" y="4343400"/>
            <a:ext cx="339725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6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6363" y="4764088"/>
            <a:ext cx="339725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7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2050" y="4894263"/>
            <a:ext cx="338138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8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788" y="4602163"/>
            <a:ext cx="339725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9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99"/>
              </a:clrFrom>
              <a:clrTo>
                <a:srgbClr val="FFFF9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575" y="5705475"/>
            <a:ext cx="172085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90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99"/>
              </a:clrFrom>
              <a:clrTo>
                <a:srgbClr val="FFFF9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050" y="6108700"/>
            <a:ext cx="1392238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91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99"/>
              </a:clrFrom>
              <a:clrTo>
                <a:srgbClr val="FFFF9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975" y="190500"/>
            <a:ext cx="21494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92" name="TextBox 79"/>
          <p:cNvSpPr txBox="1">
            <a:spLocks noChangeArrowheads="1"/>
          </p:cNvSpPr>
          <p:nvPr/>
        </p:nvSpPr>
        <p:spPr bwMode="auto">
          <a:xfrm>
            <a:off x="4586288" y="3819525"/>
            <a:ext cx="7397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2800" b="1">
                <a:solidFill>
                  <a:schemeClr val="tx1"/>
                </a:solidFill>
              </a:rPr>
              <a:t>V</a:t>
            </a:r>
          </a:p>
        </p:txBody>
      </p:sp>
      <p:cxnSp>
        <p:nvCxnSpPr>
          <p:cNvPr id="82" name="Straight Arrow Connector 81"/>
          <p:cNvCxnSpPr/>
          <p:nvPr/>
        </p:nvCxnSpPr>
        <p:spPr bwMode="auto">
          <a:xfrm>
            <a:off x="739775" y="2595563"/>
            <a:ext cx="0" cy="2335212"/>
          </a:xfrm>
          <a:prstGeom prst="straightConnector1">
            <a:avLst/>
          </a:prstGeom>
          <a:solidFill>
            <a:srgbClr val="00B8FF"/>
          </a:solidFill>
          <a:ln w="127000" cap="flat" cmpd="sng" algn="ctr">
            <a:solidFill>
              <a:schemeClr val="tx1"/>
            </a:solidFill>
            <a:prstDash val="solid"/>
            <a:round/>
            <a:headEnd type="arrow" w="sm" len="sm"/>
            <a:tailEnd type="arrow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24594" name="Group 82"/>
          <p:cNvGrpSpPr>
            <a:grpSpLocks/>
          </p:cNvGrpSpPr>
          <p:nvPr/>
        </p:nvGrpSpPr>
        <p:grpSpPr bwMode="auto">
          <a:xfrm>
            <a:off x="739775" y="1349375"/>
            <a:ext cx="2930525" cy="4035425"/>
            <a:chOff x="739140" y="1349823"/>
            <a:chExt cx="2931166" cy="4035379"/>
          </a:xfrm>
        </p:grpSpPr>
        <p:grpSp>
          <p:nvGrpSpPr>
            <p:cNvPr id="24596" name="Group 83"/>
            <p:cNvGrpSpPr>
              <a:grpSpLocks/>
            </p:cNvGrpSpPr>
            <p:nvPr/>
          </p:nvGrpSpPr>
          <p:grpSpPr bwMode="auto">
            <a:xfrm>
              <a:off x="1813298" y="3350944"/>
              <a:ext cx="1143000" cy="1247969"/>
              <a:chOff x="1279898" y="3095429"/>
              <a:chExt cx="1143000" cy="1247969"/>
            </a:xfrm>
          </p:grpSpPr>
          <p:sp>
            <p:nvSpPr>
              <p:cNvPr id="104" name="Arc 103"/>
              <p:cNvSpPr/>
              <p:nvPr/>
            </p:nvSpPr>
            <p:spPr bwMode="auto">
              <a:xfrm flipH="1" flipV="1">
                <a:off x="1279125" y="3200897"/>
                <a:ext cx="1143250" cy="1142987"/>
              </a:xfrm>
              <a:prstGeom prst="arc">
                <a:avLst/>
              </a:prstGeom>
              <a:noFill/>
              <a:ln w="508000" cap="flat" cmpd="sng" algn="ctr">
                <a:solidFill>
                  <a:srgbClr val="00B8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pPr eaLnBrk="0" hangingPunct="0">
                  <a:buClr>
                    <a:srgbClr val="000000"/>
                  </a:buClr>
                  <a:buSzPct val="100000"/>
                  <a:buFont typeface="Times New Roman" charset="0"/>
                  <a:buNone/>
                  <a:defRPr/>
                </a:pPr>
                <a:endParaRPr lang="en-US"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 bwMode="auto">
              <a:xfrm>
                <a:off x="1828520" y="4343884"/>
                <a:ext cx="571625" cy="0"/>
              </a:xfrm>
              <a:prstGeom prst="line">
                <a:avLst/>
              </a:prstGeom>
              <a:solidFill>
                <a:srgbClr val="00B8FF"/>
              </a:solidFill>
              <a:ln w="508000" cap="flat" cmpd="sng" algn="ctr">
                <a:solidFill>
                  <a:srgbClr val="00B8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6" name="Straight Connector 105"/>
              <p:cNvCxnSpPr/>
              <p:nvPr/>
            </p:nvCxnSpPr>
            <p:spPr bwMode="auto">
              <a:xfrm flipV="1">
                <a:off x="1280713" y="3096123"/>
                <a:ext cx="14290" cy="715954"/>
              </a:xfrm>
              <a:prstGeom prst="line">
                <a:avLst/>
              </a:prstGeom>
              <a:solidFill>
                <a:srgbClr val="00B8FF"/>
              </a:solidFill>
              <a:ln w="508000" cap="flat" cmpd="sng" algn="ctr">
                <a:solidFill>
                  <a:srgbClr val="00B8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85" name="Straight Arrow Connector 84"/>
            <p:cNvCxnSpPr/>
            <p:nvPr/>
          </p:nvCxnSpPr>
          <p:spPr bwMode="auto">
            <a:xfrm>
              <a:off x="739140" y="2595997"/>
              <a:ext cx="0" cy="2335185"/>
            </a:xfrm>
            <a:prstGeom prst="straightConnector1">
              <a:avLst/>
            </a:prstGeom>
            <a:solidFill>
              <a:srgbClr val="00B8FF"/>
            </a:solidFill>
            <a:ln w="127000" cap="flat" cmpd="sng" algn="ctr">
              <a:solidFill>
                <a:schemeClr val="tx1"/>
              </a:solidFill>
              <a:prstDash val="solid"/>
              <a:round/>
              <a:headEnd type="arrow" w="sm" len="sm"/>
              <a:tailEnd type="arrow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pic>
          <p:nvPicPr>
            <p:cNvPr id="24598" name="Picture 2" descr="https://encrypted-tbn0.gstatic.com/images?q=tbn:ANd9GcRVaJjVrnmTBrqpA3UIvQKOeN_CQU_9fM8G0KtxOjHwBoDh5pBDYsgnM9uZ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6298" y="4358595"/>
              <a:ext cx="338990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99" name="Picture 2" descr="https://encrypted-tbn0.gstatic.com/images?q=tbn:ANd9GcRVaJjVrnmTBrqpA3UIvQKOeN_CQU_9fM8G0KtxOjHwBoDh5pBDYsgnM9uZ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4280" y="4930860"/>
              <a:ext cx="338990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00" name="Picture 2" descr="https://encrypted-tbn0.gstatic.com/images?q=tbn:ANd9GcRVaJjVrnmTBrqpA3UIvQKOeN_CQU_9fM8G0KtxOjHwBoDh5pBDYsgnM9uZ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6298" y="4659398"/>
              <a:ext cx="338990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01" name="Picture 2" descr="https://encrypted-tbn0.gstatic.com/images?q=tbn:ANd9GcRVaJjVrnmTBrqpA3UIvQKOeN_CQU_9fM8G0KtxOjHwBoDh5pBDYsgnM9uZ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1316" y="4978009"/>
              <a:ext cx="338990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02" name="Picture 2" descr="https://encrypted-tbn0.gstatic.com/images?q=tbn:ANd9GcRVaJjVrnmTBrqpA3UIvQKOeN_CQU_9fM8G0KtxOjHwBoDh5pBDYsgnM9uZ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1530" y="5113740"/>
              <a:ext cx="338990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03" name="Picture 2" descr="https://encrypted-tbn0.gstatic.com/images?q=tbn:ANd9GcRVaJjVrnmTBrqpA3UIvQKOeN_CQU_9fM8G0KtxOjHwBoDh5pBDYsgnM9uZ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7016" y="4778357"/>
              <a:ext cx="338990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04" name="Picture 2" descr="https://encrypted-tbn0.gstatic.com/images?q=tbn:ANd9GcRVaJjVrnmTBrqpA3UIvQKOeN_CQU_9fM8G0KtxOjHwBoDh5pBDYsgnM9uZ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5793" y="4711206"/>
              <a:ext cx="338990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05" name="Picture 2" descr="https://encrypted-tbn0.gstatic.com/images?q=tbn:ANd9GcRVaJjVrnmTBrqpA3UIvQKOeN_CQU_9fM8G0KtxOjHwBoDh5pBDYsgnM9uZ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0300" y="4982668"/>
              <a:ext cx="338990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06" name="Picture 2" descr="https://encrypted-tbn0.gstatic.com/images?q=tbn:ANd9GcRVaJjVrnmTBrqpA3UIvQKOeN_CQU_9fM8G0KtxOjHwBoDh5pBDYsgnM9uZ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1530" y="4514412"/>
              <a:ext cx="338990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4607" name="Group 94"/>
            <p:cNvGrpSpPr>
              <a:grpSpLocks/>
            </p:cNvGrpSpPr>
            <p:nvPr/>
          </p:nvGrpSpPr>
          <p:grpSpPr bwMode="auto">
            <a:xfrm>
              <a:off x="1125781" y="1349823"/>
              <a:ext cx="1522169" cy="2044790"/>
              <a:chOff x="1125781" y="1059543"/>
              <a:chExt cx="1522169" cy="2044790"/>
            </a:xfrm>
          </p:grpSpPr>
          <p:sp>
            <p:nvSpPr>
              <p:cNvPr id="24608" name="Rectangle 95"/>
              <p:cNvSpPr>
                <a:spLocks noChangeArrowheads="1"/>
              </p:cNvSpPr>
              <p:nvPr/>
            </p:nvSpPr>
            <p:spPr bwMode="auto">
              <a:xfrm>
                <a:off x="1143000" y="1507508"/>
                <a:ext cx="1371600" cy="15879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</a:pPr>
                <a:r>
                  <a:rPr lang="en-US" altLang="en-US" b="1" dirty="0">
                    <a:solidFill>
                      <a:schemeClr val="tx1"/>
                    </a:solidFill>
                  </a:rPr>
                  <a:t>Water</a:t>
                </a:r>
              </a:p>
              <a:p>
                <a:pPr algn="ctr" eaLnBrk="0" hangingPunct="0"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</a:pPr>
                <a:r>
                  <a:rPr lang="en-US" altLang="en-US" b="1" dirty="0">
                    <a:solidFill>
                      <a:schemeClr val="tx1"/>
                    </a:solidFill>
                  </a:rPr>
                  <a:t>Tower</a:t>
                </a:r>
              </a:p>
            </p:txBody>
          </p:sp>
          <p:sp>
            <p:nvSpPr>
              <p:cNvPr id="97" name="Rectangle 96"/>
              <p:cNvSpPr/>
              <p:nvPr/>
            </p:nvSpPr>
            <p:spPr bwMode="auto">
              <a:xfrm>
                <a:off x="1148805" y="2305717"/>
                <a:ext cx="1360786" cy="793741"/>
              </a:xfrm>
              <a:prstGeom prst="rect">
                <a:avLst/>
              </a:prstGeom>
              <a:solidFill>
                <a:srgbClr val="00B8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buFont typeface="Times New Roman" charset="0"/>
                  <a:buNone/>
                  <a:defRPr/>
                </a:pPr>
                <a:endParaRPr lang="en-US" b="1" dirty="0"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24610" name="Oval 97"/>
              <p:cNvSpPr>
                <a:spLocks noChangeArrowheads="1"/>
              </p:cNvSpPr>
              <p:nvPr/>
            </p:nvSpPr>
            <p:spPr bwMode="auto">
              <a:xfrm>
                <a:off x="1147764" y="1059543"/>
                <a:ext cx="1500186" cy="447965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</a:pPr>
                <a:endParaRPr lang="en-US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611" name="Oval 98"/>
              <p:cNvSpPr>
                <a:spLocks noChangeArrowheads="1"/>
              </p:cNvSpPr>
              <p:nvPr/>
            </p:nvSpPr>
            <p:spPr bwMode="auto">
              <a:xfrm>
                <a:off x="1125781" y="1156988"/>
                <a:ext cx="1384439" cy="274320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</a:pPr>
                <a:endParaRPr lang="en-US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00" name="Straight Connector 99"/>
              <p:cNvCxnSpPr>
                <a:stCxn id="24611" idx="2"/>
              </p:cNvCxnSpPr>
              <p:nvPr/>
            </p:nvCxnSpPr>
            <p:spPr bwMode="auto">
              <a:xfrm>
                <a:off x="1126575" y="1294490"/>
                <a:ext cx="0" cy="1809730"/>
              </a:xfrm>
              <a:prstGeom prst="line">
                <a:avLst/>
              </a:prstGeom>
              <a:solidFill>
                <a:srgbClr val="00B8FF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1" name="Straight Connector 100"/>
              <p:cNvCxnSpPr/>
              <p:nvPr/>
            </p:nvCxnSpPr>
            <p:spPr bwMode="auto">
              <a:xfrm>
                <a:off x="2520705" y="1283378"/>
                <a:ext cx="0" cy="1820842"/>
              </a:xfrm>
              <a:prstGeom prst="line">
                <a:avLst/>
              </a:prstGeom>
              <a:solidFill>
                <a:srgbClr val="00B8FF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2" name="Straight Connector 101"/>
              <p:cNvCxnSpPr/>
              <p:nvPr/>
            </p:nvCxnSpPr>
            <p:spPr bwMode="auto">
              <a:xfrm>
                <a:off x="1126575" y="3094695"/>
                <a:ext cx="450949" cy="0"/>
              </a:xfrm>
              <a:prstGeom prst="line">
                <a:avLst/>
              </a:prstGeom>
              <a:solidFill>
                <a:srgbClr val="00B8FF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3" name="Straight Connector 102"/>
              <p:cNvCxnSpPr/>
              <p:nvPr/>
            </p:nvCxnSpPr>
            <p:spPr bwMode="auto">
              <a:xfrm>
                <a:off x="2063405" y="3094695"/>
                <a:ext cx="450949" cy="0"/>
              </a:xfrm>
              <a:prstGeom prst="line">
                <a:avLst/>
              </a:prstGeom>
              <a:solidFill>
                <a:srgbClr val="00B8FF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24595" name="TextBox 106"/>
          <p:cNvSpPr txBox="1">
            <a:spLocks noChangeArrowheads="1"/>
          </p:cNvSpPr>
          <p:nvPr/>
        </p:nvSpPr>
        <p:spPr bwMode="auto">
          <a:xfrm>
            <a:off x="61913" y="3543300"/>
            <a:ext cx="739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2800" b="1">
                <a:solidFill>
                  <a:schemeClr val="tx1"/>
                </a:solidFill>
              </a:rPr>
              <a:t>V</a:t>
            </a:r>
          </a:p>
        </p:txBody>
      </p:sp>
    </p:spTree>
    <p:extLst>
      <p:ext uri="{BB962C8B-B14F-4D97-AF65-F5344CB8AC3E}">
        <p14:creationId xmlns:p14="http://schemas.microsoft.com/office/powerpoint/2010/main" val="429212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Resistance Analogy</a:t>
            </a:r>
            <a:endParaRPr lang="en-US" dirty="0"/>
          </a:p>
        </p:txBody>
      </p:sp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0" y="5300663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2000">
                <a:solidFill>
                  <a:schemeClr val="tx1"/>
                </a:solidFill>
              </a:rPr>
              <a:t>Big Pipe == Lower Resistance</a:t>
            </a:r>
          </a:p>
        </p:txBody>
      </p:sp>
      <p:cxnSp>
        <p:nvCxnSpPr>
          <p:cNvPr id="22" name="Straight Connector 21"/>
          <p:cNvCxnSpPr/>
          <p:nvPr/>
        </p:nvCxnSpPr>
        <p:spPr bwMode="auto">
          <a:xfrm>
            <a:off x="4572000" y="1981200"/>
            <a:ext cx="0" cy="373380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25605" name="Group 30"/>
          <p:cNvGrpSpPr>
            <a:grpSpLocks/>
          </p:cNvGrpSpPr>
          <p:nvPr/>
        </p:nvGrpSpPr>
        <p:grpSpPr bwMode="auto">
          <a:xfrm>
            <a:off x="6351588" y="3351213"/>
            <a:ext cx="1143000" cy="1247775"/>
            <a:chOff x="1279898" y="3095429"/>
            <a:chExt cx="1143000" cy="1247969"/>
          </a:xfrm>
        </p:grpSpPr>
        <p:sp>
          <p:nvSpPr>
            <p:cNvPr id="32" name="Arc 31"/>
            <p:cNvSpPr/>
            <p:nvPr/>
          </p:nvSpPr>
          <p:spPr bwMode="auto">
            <a:xfrm flipH="1" flipV="1">
              <a:off x="1279898" y="3200220"/>
              <a:ext cx="1143000" cy="1143178"/>
            </a:xfrm>
            <a:prstGeom prst="arc">
              <a:avLst/>
            </a:prstGeom>
            <a:noFill/>
            <a:ln w="254000" cap="flat" cmpd="sng" algn="ctr">
              <a:solidFill>
                <a:srgbClr val="00B8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>
                <a:buClr>
                  <a:srgbClr val="000000"/>
                </a:buClr>
                <a:buSzPct val="100000"/>
                <a:buFont typeface="Times New Roman" charset="0"/>
                <a:buNone/>
                <a:defRPr/>
              </a:pPr>
              <a:endParaRPr lang="en-US"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33" name="Straight Connector 32"/>
            <p:cNvCxnSpPr/>
            <p:nvPr/>
          </p:nvCxnSpPr>
          <p:spPr bwMode="auto">
            <a:xfrm>
              <a:off x="1829173" y="4343398"/>
              <a:ext cx="571500" cy="0"/>
            </a:xfrm>
            <a:prstGeom prst="line">
              <a:avLst/>
            </a:prstGeom>
            <a:solidFill>
              <a:srgbClr val="00B8FF"/>
            </a:solidFill>
            <a:ln w="254000" cap="flat" cmpd="sng" algn="ctr">
              <a:solidFill>
                <a:srgbClr val="00B8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4" name="Straight Connector 33"/>
            <p:cNvCxnSpPr/>
            <p:nvPr/>
          </p:nvCxnSpPr>
          <p:spPr bwMode="auto">
            <a:xfrm flipV="1">
              <a:off x="1281485" y="3095429"/>
              <a:ext cx="14288" cy="716073"/>
            </a:xfrm>
            <a:prstGeom prst="line">
              <a:avLst/>
            </a:prstGeom>
            <a:solidFill>
              <a:srgbClr val="00B8FF"/>
            </a:solidFill>
            <a:ln w="254000" cap="flat" cmpd="sng" algn="ctr">
              <a:solidFill>
                <a:srgbClr val="00B8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sp>
        <p:nvSpPr>
          <p:cNvPr id="25606" name="TextBox 44"/>
          <p:cNvSpPr txBox="1">
            <a:spLocks noChangeArrowheads="1"/>
          </p:cNvSpPr>
          <p:nvPr/>
        </p:nvSpPr>
        <p:spPr bwMode="auto">
          <a:xfrm>
            <a:off x="4625975" y="5300663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2000">
                <a:solidFill>
                  <a:schemeClr val="tx1"/>
                </a:solidFill>
              </a:rPr>
              <a:t>Small Pipe == Higher Resistance</a:t>
            </a:r>
          </a:p>
        </p:txBody>
      </p:sp>
      <p:pic>
        <p:nvPicPr>
          <p:cNvPr id="25607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013" y="4449763"/>
            <a:ext cx="339725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6363" y="4778375"/>
            <a:ext cx="339725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2050" y="4910138"/>
            <a:ext cx="338138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0" name="Picture 2" descr="https://encrypted-tbn0.gstatic.com/images?q=tbn:ANd9GcRVaJjVrnmTBrqpA3UIvQKOeN_CQU_9fM8G0KtxOjHwBoDh5pBDYsgnM9uZ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788" y="4616450"/>
            <a:ext cx="339725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Rectangle 56"/>
          <p:cNvSpPr/>
          <p:nvPr/>
        </p:nvSpPr>
        <p:spPr bwMode="auto">
          <a:xfrm>
            <a:off x="5730875" y="2595563"/>
            <a:ext cx="1362075" cy="793750"/>
          </a:xfrm>
          <a:prstGeom prst="rect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n-US" b="1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58" name="Straight Arrow Connector 57"/>
          <p:cNvCxnSpPr/>
          <p:nvPr/>
        </p:nvCxnSpPr>
        <p:spPr bwMode="auto">
          <a:xfrm>
            <a:off x="5326063" y="2595563"/>
            <a:ext cx="0" cy="2335212"/>
          </a:xfrm>
          <a:prstGeom prst="straightConnector1">
            <a:avLst/>
          </a:prstGeom>
          <a:solidFill>
            <a:srgbClr val="00B8FF"/>
          </a:solidFill>
          <a:ln w="127000" cap="flat" cmpd="sng" algn="ctr">
            <a:solidFill>
              <a:schemeClr val="tx1"/>
            </a:solidFill>
            <a:prstDash val="solid"/>
            <a:round/>
            <a:headEnd type="arrow" w="sm" len="sm"/>
            <a:tailEnd type="arrow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25613" name="Group 75"/>
          <p:cNvGrpSpPr>
            <a:grpSpLocks/>
          </p:cNvGrpSpPr>
          <p:nvPr/>
        </p:nvGrpSpPr>
        <p:grpSpPr bwMode="auto">
          <a:xfrm>
            <a:off x="739775" y="1349375"/>
            <a:ext cx="2930525" cy="4035425"/>
            <a:chOff x="739140" y="1349823"/>
            <a:chExt cx="2931166" cy="4035379"/>
          </a:xfrm>
        </p:grpSpPr>
        <p:grpSp>
          <p:nvGrpSpPr>
            <p:cNvPr id="25627" name="Group 27"/>
            <p:cNvGrpSpPr>
              <a:grpSpLocks/>
            </p:cNvGrpSpPr>
            <p:nvPr/>
          </p:nvGrpSpPr>
          <p:grpSpPr bwMode="auto">
            <a:xfrm>
              <a:off x="1813298" y="3350944"/>
              <a:ext cx="1143000" cy="1247969"/>
              <a:chOff x="1279898" y="3095429"/>
              <a:chExt cx="1143000" cy="1247969"/>
            </a:xfrm>
          </p:grpSpPr>
          <p:sp>
            <p:nvSpPr>
              <p:cNvPr id="13" name="Arc 12"/>
              <p:cNvSpPr/>
              <p:nvPr/>
            </p:nvSpPr>
            <p:spPr bwMode="auto">
              <a:xfrm flipH="1" flipV="1">
                <a:off x="1279125" y="3200897"/>
                <a:ext cx="1143250" cy="1142987"/>
              </a:xfrm>
              <a:prstGeom prst="arc">
                <a:avLst/>
              </a:prstGeom>
              <a:noFill/>
              <a:ln w="508000" cap="flat" cmpd="sng" algn="ctr">
                <a:solidFill>
                  <a:srgbClr val="00B8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pPr eaLnBrk="0" hangingPunct="0">
                  <a:buClr>
                    <a:srgbClr val="000000"/>
                  </a:buClr>
                  <a:buSzPct val="100000"/>
                  <a:buFont typeface="Times New Roman" charset="0"/>
                  <a:buNone/>
                  <a:defRPr/>
                </a:pPr>
                <a:endParaRPr lang="en-US"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cxnSp>
            <p:nvCxnSpPr>
              <p:cNvPr id="17" name="Straight Connector 16"/>
              <p:cNvCxnSpPr/>
              <p:nvPr/>
            </p:nvCxnSpPr>
            <p:spPr bwMode="auto">
              <a:xfrm>
                <a:off x="1828520" y="4343884"/>
                <a:ext cx="571625" cy="0"/>
              </a:xfrm>
              <a:prstGeom prst="line">
                <a:avLst/>
              </a:prstGeom>
              <a:solidFill>
                <a:srgbClr val="00B8FF"/>
              </a:solidFill>
              <a:ln w="508000" cap="flat" cmpd="sng" algn="ctr">
                <a:solidFill>
                  <a:srgbClr val="00B8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7" name="Straight Connector 26"/>
              <p:cNvCxnSpPr/>
              <p:nvPr/>
            </p:nvCxnSpPr>
            <p:spPr bwMode="auto">
              <a:xfrm flipV="1">
                <a:off x="1280713" y="3096123"/>
                <a:ext cx="14290" cy="715954"/>
              </a:xfrm>
              <a:prstGeom prst="line">
                <a:avLst/>
              </a:prstGeom>
              <a:solidFill>
                <a:srgbClr val="00B8FF"/>
              </a:solidFill>
              <a:ln w="508000" cap="flat" cmpd="sng" algn="ctr">
                <a:solidFill>
                  <a:srgbClr val="00B8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43" name="Straight Arrow Connector 42"/>
            <p:cNvCxnSpPr/>
            <p:nvPr/>
          </p:nvCxnSpPr>
          <p:spPr bwMode="auto">
            <a:xfrm>
              <a:off x="739140" y="2595997"/>
              <a:ext cx="0" cy="2335185"/>
            </a:xfrm>
            <a:prstGeom prst="straightConnector1">
              <a:avLst/>
            </a:prstGeom>
            <a:solidFill>
              <a:srgbClr val="00B8FF"/>
            </a:solidFill>
            <a:ln w="127000" cap="flat" cmpd="sng" algn="ctr">
              <a:solidFill>
                <a:schemeClr val="tx1"/>
              </a:solidFill>
              <a:prstDash val="solid"/>
              <a:round/>
              <a:headEnd type="arrow" w="sm" len="sm"/>
              <a:tailEnd type="arrow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pic>
          <p:nvPicPr>
            <p:cNvPr id="25629" name="Picture 2" descr="https://encrypted-tbn0.gstatic.com/images?q=tbn:ANd9GcRVaJjVrnmTBrqpA3UIvQKOeN_CQU_9fM8G0KtxOjHwBoDh5pBDYsgnM9uZ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6298" y="4358595"/>
              <a:ext cx="338990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30" name="Picture 2" descr="https://encrypted-tbn0.gstatic.com/images?q=tbn:ANd9GcRVaJjVrnmTBrqpA3UIvQKOeN_CQU_9fM8G0KtxOjHwBoDh5pBDYsgnM9uZ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4280" y="4930860"/>
              <a:ext cx="338990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31" name="Picture 2" descr="https://encrypted-tbn0.gstatic.com/images?q=tbn:ANd9GcRVaJjVrnmTBrqpA3UIvQKOeN_CQU_9fM8G0KtxOjHwBoDh5pBDYsgnM9uZ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6298" y="4659398"/>
              <a:ext cx="338990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32" name="Picture 2" descr="https://encrypted-tbn0.gstatic.com/images?q=tbn:ANd9GcRVaJjVrnmTBrqpA3UIvQKOeN_CQU_9fM8G0KtxOjHwBoDh5pBDYsgnM9uZ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1316" y="4978009"/>
              <a:ext cx="338990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33" name="Picture 2" descr="https://encrypted-tbn0.gstatic.com/images?q=tbn:ANd9GcRVaJjVrnmTBrqpA3UIvQKOeN_CQU_9fM8G0KtxOjHwBoDh5pBDYsgnM9uZ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1530" y="5113740"/>
              <a:ext cx="338990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34" name="Picture 2" descr="https://encrypted-tbn0.gstatic.com/images?q=tbn:ANd9GcRVaJjVrnmTBrqpA3UIvQKOeN_CQU_9fM8G0KtxOjHwBoDh5pBDYsgnM9uZ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7016" y="4778357"/>
              <a:ext cx="338990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35" name="Picture 2" descr="https://encrypted-tbn0.gstatic.com/images?q=tbn:ANd9GcRVaJjVrnmTBrqpA3UIvQKOeN_CQU_9fM8G0KtxOjHwBoDh5pBDYsgnM9uZ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5793" y="4711206"/>
              <a:ext cx="338990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36" name="Picture 2" descr="https://encrypted-tbn0.gstatic.com/images?q=tbn:ANd9GcRVaJjVrnmTBrqpA3UIvQKOeN_CQU_9fM8G0KtxOjHwBoDh5pBDYsgnM9uZ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0300" y="4982668"/>
              <a:ext cx="338990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37" name="Picture 2" descr="https://encrypted-tbn0.gstatic.com/images?q=tbn:ANd9GcRVaJjVrnmTBrqpA3UIvQKOeN_CQU_9fM8G0KtxOjHwBoDh5pBDYsgnM9uZ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1530" y="4514412"/>
              <a:ext cx="338990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5638" name="Group 18"/>
            <p:cNvGrpSpPr>
              <a:grpSpLocks/>
            </p:cNvGrpSpPr>
            <p:nvPr/>
          </p:nvGrpSpPr>
          <p:grpSpPr bwMode="auto">
            <a:xfrm>
              <a:off x="1125781" y="1349823"/>
              <a:ext cx="1522169" cy="2044790"/>
              <a:chOff x="1125781" y="1059543"/>
              <a:chExt cx="1522169" cy="2044790"/>
            </a:xfrm>
          </p:grpSpPr>
          <p:sp>
            <p:nvSpPr>
              <p:cNvPr id="25639" name="Rectangle 9"/>
              <p:cNvSpPr>
                <a:spLocks noChangeArrowheads="1"/>
              </p:cNvSpPr>
              <p:nvPr/>
            </p:nvSpPr>
            <p:spPr bwMode="auto">
              <a:xfrm>
                <a:off x="1143000" y="1507508"/>
                <a:ext cx="1371600" cy="15879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</a:pPr>
                <a:r>
                  <a:rPr lang="en-US" altLang="en-US" b="1">
                    <a:solidFill>
                      <a:schemeClr val="tx1"/>
                    </a:solidFill>
                  </a:rPr>
                  <a:t>Water</a:t>
                </a:r>
              </a:p>
              <a:p>
                <a:pPr algn="ctr" eaLnBrk="0" hangingPunct="0"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</a:pPr>
                <a:r>
                  <a:rPr lang="en-US" altLang="en-US" b="1">
                    <a:solidFill>
                      <a:schemeClr val="tx1"/>
                    </a:solidFill>
                  </a:rPr>
                  <a:t>Tower</a:t>
                </a:r>
              </a:p>
            </p:txBody>
          </p:sp>
          <p:sp>
            <p:nvSpPr>
              <p:cNvPr id="36" name="Rectangle 35"/>
              <p:cNvSpPr/>
              <p:nvPr/>
            </p:nvSpPr>
            <p:spPr bwMode="auto">
              <a:xfrm>
                <a:off x="1148805" y="2305717"/>
                <a:ext cx="1360786" cy="793741"/>
              </a:xfrm>
              <a:prstGeom prst="rect">
                <a:avLst/>
              </a:prstGeom>
              <a:solidFill>
                <a:srgbClr val="00B8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buFont typeface="Times New Roman" charset="0"/>
                  <a:buNone/>
                  <a:defRPr/>
                </a:pPr>
                <a:endParaRPr lang="en-US" b="1" dirty="0"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25641" name="Oval 5"/>
              <p:cNvSpPr>
                <a:spLocks noChangeArrowheads="1"/>
              </p:cNvSpPr>
              <p:nvPr/>
            </p:nvSpPr>
            <p:spPr bwMode="auto">
              <a:xfrm>
                <a:off x="1147764" y="1059543"/>
                <a:ext cx="1500186" cy="447965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</a:pPr>
                <a:endParaRPr lang="en-US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642" name="Oval 6"/>
              <p:cNvSpPr>
                <a:spLocks noChangeArrowheads="1"/>
              </p:cNvSpPr>
              <p:nvPr/>
            </p:nvSpPr>
            <p:spPr bwMode="auto">
              <a:xfrm>
                <a:off x="1125781" y="1156988"/>
                <a:ext cx="1384439" cy="274320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</a:pPr>
                <a:endParaRPr lang="en-US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" name="Straight Connector 8"/>
              <p:cNvCxnSpPr>
                <a:stCxn id="25642" idx="2"/>
              </p:cNvCxnSpPr>
              <p:nvPr/>
            </p:nvCxnSpPr>
            <p:spPr bwMode="auto">
              <a:xfrm>
                <a:off x="1126575" y="1294490"/>
                <a:ext cx="0" cy="1809730"/>
              </a:xfrm>
              <a:prstGeom prst="line">
                <a:avLst/>
              </a:prstGeom>
              <a:solidFill>
                <a:srgbClr val="00B8FF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6" name="Straight Connector 45"/>
              <p:cNvCxnSpPr/>
              <p:nvPr/>
            </p:nvCxnSpPr>
            <p:spPr bwMode="auto">
              <a:xfrm>
                <a:off x="2520705" y="1283378"/>
                <a:ext cx="0" cy="1820842"/>
              </a:xfrm>
              <a:prstGeom prst="line">
                <a:avLst/>
              </a:prstGeom>
              <a:solidFill>
                <a:srgbClr val="00B8FF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" name="Straight Connector 14"/>
              <p:cNvCxnSpPr/>
              <p:nvPr/>
            </p:nvCxnSpPr>
            <p:spPr bwMode="auto">
              <a:xfrm>
                <a:off x="1126575" y="3094695"/>
                <a:ext cx="450949" cy="0"/>
              </a:xfrm>
              <a:prstGeom prst="line">
                <a:avLst/>
              </a:prstGeom>
              <a:solidFill>
                <a:srgbClr val="00B8FF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7" name="Straight Connector 46"/>
              <p:cNvCxnSpPr/>
              <p:nvPr/>
            </p:nvCxnSpPr>
            <p:spPr bwMode="auto">
              <a:xfrm>
                <a:off x="2063405" y="3094695"/>
                <a:ext cx="450949" cy="0"/>
              </a:xfrm>
              <a:prstGeom prst="line">
                <a:avLst/>
              </a:prstGeom>
              <a:solidFill>
                <a:srgbClr val="00B8FF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</p:grpSp>
      </p:grpSp>
      <p:grpSp>
        <p:nvGrpSpPr>
          <p:cNvPr id="25614" name="Group 64"/>
          <p:cNvGrpSpPr>
            <a:grpSpLocks/>
          </p:cNvGrpSpPr>
          <p:nvPr/>
        </p:nvGrpSpPr>
        <p:grpSpPr bwMode="auto">
          <a:xfrm>
            <a:off x="5681663" y="1349375"/>
            <a:ext cx="1522412" cy="2044700"/>
            <a:chOff x="1125781" y="1059543"/>
            <a:chExt cx="1522169" cy="2044790"/>
          </a:xfrm>
        </p:grpSpPr>
        <p:sp>
          <p:nvSpPr>
            <p:cNvPr id="25619" name="Rectangle 65"/>
            <p:cNvSpPr>
              <a:spLocks noChangeArrowheads="1"/>
            </p:cNvSpPr>
            <p:nvPr/>
          </p:nvSpPr>
          <p:spPr bwMode="auto">
            <a:xfrm>
              <a:off x="1143000" y="1507508"/>
              <a:ext cx="1371600" cy="1587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en-US" b="1">
                  <a:solidFill>
                    <a:schemeClr val="tx1"/>
                  </a:solidFill>
                </a:rPr>
                <a:t>Water</a:t>
              </a:r>
            </a:p>
            <a:p>
              <a:pPr algn="ctr"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en-US" b="1">
                  <a:solidFill>
                    <a:schemeClr val="tx1"/>
                  </a:solidFill>
                </a:rPr>
                <a:t>Tower</a:t>
              </a:r>
            </a:p>
          </p:txBody>
        </p:sp>
        <p:sp>
          <p:nvSpPr>
            <p:cNvPr id="67" name="Rectangle 66"/>
            <p:cNvSpPr/>
            <p:nvPr/>
          </p:nvSpPr>
          <p:spPr bwMode="auto">
            <a:xfrm>
              <a:off x="1148002" y="2305786"/>
              <a:ext cx="1361858" cy="793785"/>
            </a:xfrm>
            <a:prstGeom prst="rect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0" hangingPunct="0">
                <a:buClr>
                  <a:srgbClr val="000000"/>
                </a:buClr>
                <a:buSzPct val="100000"/>
                <a:buFont typeface="Times New Roman" charset="0"/>
                <a:buNone/>
                <a:defRPr/>
              </a:pPr>
              <a:endParaRPr lang="en-US" b="1" dirty="0"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25621" name="Oval 67"/>
            <p:cNvSpPr>
              <a:spLocks noChangeArrowheads="1"/>
            </p:cNvSpPr>
            <p:nvPr/>
          </p:nvSpPr>
          <p:spPr bwMode="auto">
            <a:xfrm>
              <a:off x="1147764" y="1059543"/>
              <a:ext cx="1500186" cy="44796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altLang="en-US">
                <a:solidFill>
                  <a:schemeClr val="tx1"/>
                </a:solidFill>
              </a:endParaRPr>
            </a:p>
          </p:txBody>
        </p:sp>
        <p:sp>
          <p:nvSpPr>
            <p:cNvPr id="25622" name="Oval 68"/>
            <p:cNvSpPr>
              <a:spLocks noChangeArrowheads="1"/>
            </p:cNvSpPr>
            <p:nvPr/>
          </p:nvSpPr>
          <p:spPr bwMode="auto">
            <a:xfrm>
              <a:off x="1125781" y="1156988"/>
              <a:ext cx="1384439" cy="27432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pPr algn="ctr"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altLang="en-US">
                <a:solidFill>
                  <a:schemeClr val="tx1"/>
                </a:solidFill>
              </a:endParaRPr>
            </a:p>
          </p:txBody>
        </p:sp>
        <p:cxnSp>
          <p:nvCxnSpPr>
            <p:cNvPr id="70" name="Straight Connector 69"/>
            <p:cNvCxnSpPr>
              <a:stCxn id="25622" idx="2"/>
            </p:cNvCxnSpPr>
            <p:nvPr/>
          </p:nvCxnSpPr>
          <p:spPr bwMode="auto">
            <a:xfrm>
              <a:off x="1125781" y="1294503"/>
              <a:ext cx="0" cy="1809830"/>
            </a:xfrm>
            <a:prstGeom prst="line">
              <a:avLst/>
            </a:prstGeom>
            <a:solidFill>
              <a:srgbClr val="00B8FF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2520970" y="1283391"/>
              <a:ext cx="0" cy="1820942"/>
            </a:xfrm>
            <a:prstGeom prst="line">
              <a:avLst/>
            </a:prstGeom>
            <a:solidFill>
              <a:srgbClr val="00B8FF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1125781" y="3094808"/>
              <a:ext cx="550774" cy="0"/>
            </a:xfrm>
            <a:prstGeom prst="line">
              <a:avLst/>
            </a:prstGeom>
            <a:solidFill>
              <a:srgbClr val="00B8FF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1941626" y="3094808"/>
              <a:ext cx="572996" cy="0"/>
            </a:xfrm>
            <a:prstGeom prst="line">
              <a:avLst/>
            </a:prstGeom>
            <a:solidFill>
              <a:srgbClr val="00B8FF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pic>
        <p:nvPicPr>
          <p:cNvPr id="2561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99"/>
              </a:clrFrom>
              <a:clrTo>
                <a:srgbClr val="FFFF9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975" y="190500"/>
            <a:ext cx="21494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1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99"/>
              </a:clrFrom>
              <a:clrTo>
                <a:srgbClr val="FFFF9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0" y="5700713"/>
            <a:ext cx="1631950" cy="76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1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99"/>
              </a:clrFrom>
              <a:clrTo>
                <a:srgbClr val="FFFF9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325" y="5705475"/>
            <a:ext cx="1766888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18" name="TextBox 79"/>
          <p:cNvSpPr txBox="1">
            <a:spLocks noChangeArrowheads="1"/>
          </p:cNvSpPr>
          <p:nvPr/>
        </p:nvSpPr>
        <p:spPr bwMode="auto">
          <a:xfrm>
            <a:off x="4586288" y="3543300"/>
            <a:ext cx="739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2800" b="1">
                <a:solidFill>
                  <a:schemeClr val="tx1"/>
                </a:solidFill>
              </a:rPr>
              <a:t>V</a:t>
            </a:r>
          </a:p>
        </p:txBody>
      </p:sp>
    </p:spTree>
    <p:extLst>
      <p:ext uri="{BB962C8B-B14F-4D97-AF65-F5344CB8AC3E}">
        <p14:creationId xmlns:p14="http://schemas.microsoft.com/office/powerpoint/2010/main" val="55937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Ohm’s Law</a:t>
            </a:r>
          </a:p>
        </p:txBody>
      </p:sp>
      <p:pic>
        <p:nvPicPr>
          <p:cNvPr id="17414" name="Picture 6" descr="oh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1066800"/>
            <a:ext cx="3810000" cy="4781550"/>
          </a:xfrm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733800" y="6096000"/>
            <a:ext cx="5410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endParaRPr lang="en-US" altLang="en-US" sz="280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5181600" y="1847850"/>
            <a:ext cx="31242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algn="ctr" eaLnBrk="1" hangingPunct="1"/>
            <a:r>
              <a:rPr lang="en-US" altLang="en-US" sz="5400" dirty="0" smtClean="0">
                <a:latin typeface="Tahoma" pitchFamily="-107" charset="0"/>
              </a:rPr>
              <a:t>V = I R</a:t>
            </a:r>
            <a:br>
              <a:rPr lang="en-US" altLang="en-US" sz="5400" dirty="0" smtClean="0">
                <a:latin typeface="Tahoma" pitchFamily="-107" charset="0"/>
              </a:rPr>
            </a:br>
            <a:r>
              <a:rPr lang="en-US" altLang="en-US" sz="1600" dirty="0" smtClean="0">
                <a:latin typeface="Tahoma" pitchFamily="-107" charset="0"/>
              </a:rPr>
              <a:t>or</a:t>
            </a:r>
            <a:r>
              <a:rPr lang="en-US" altLang="en-US" sz="5400" dirty="0" smtClean="0">
                <a:latin typeface="Tahoma" pitchFamily="-107" charset="0"/>
              </a:rPr>
              <a:t/>
            </a:r>
            <a:br>
              <a:rPr lang="en-US" altLang="en-US" sz="5400" dirty="0" smtClean="0">
                <a:latin typeface="Tahoma" pitchFamily="-107" charset="0"/>
              </a:rPr>
            </a:br>
            <a:r>
              <a:rPr lang="en-US" altLang="en-US" sz="5400" dirty="0" smtClean="0">
                <a:latin typeface="Tahoma" pitchFamily="-107" charset="0"/>
              </a:rPr>
              <a:t>I </a:t>
            </a:r>
            <a:r>
              <a:rPr lang="en-US" altLang="en-US" sz="5400" dirty="0">
                <a:latin typeface="Tahoma" pitchFamily="-107" charset="0"/>
              </a:rPr>
              <a:t>= V / R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04800" y="6034088"/>
            <a:ext cx="5029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eaLnBrk="1" hangingPunct="1"/>
            <a:r>
              <a:rPr lang="en-US" altLang="en-US" sz="1800" b="1" dirty="0">
                <a:latin typeface="Tahoma" pitchFamily="-107" charset="0"/>
              </a:rPr>
              <a:t>Georg Simon </a:t>
            </a:r>
            <a:r>
              <a:rPr lang="en-US" altLang="en-US" sz="1800" b="1" dirty="0">
                <a:solidFill>
                  <a:schemeClr val="accent1"/>
                </a:solidFill>
                <a:latin typeface="Tahoma" pitchFamily="-107" charset="0"/>
              </a:rPr>
              <a:t>Ohm </a:t>
            </a:r>
            <a:r>
              <a:rPr lang="en-US" altLang="en-US" sz="1800" b="1" dirty="0">
                <a:latin typeface="Tahoma" pitchFamily="-107" charset="0"/>
              </a:rPr>
              <a:t>(1787-1854)</a:t>
            </a:r>
            <a:r>
              <a:rPr lang="en-US" altLang="en-US" sz="1800" dirty="0">
                <a:latin typeface="Tahoma" pitchFamily="-107" charset="0"/>
              </a:rPr>
              <a:t> 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4343400" y="4057650"/>
            <a:ext cx="48006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eaLnBrk="1" hangingPunct="1">
              <a:tabLst>
                <a:tab pos="292100" algn="l"/>
              </a:tabLst>
            </a:pPr>
            <a:r>
              <a:rPr lang="en-US" altLang="en-US" dirty="0">
                <a:solidFill>
                  <a:schemeClr val="accent1"/>
                </a:solidFill>
                <a:latin typeface="Tahoma" pitchFamily="-107" charset="0"/>
              </a:rPr>
              <a:t>I</a:t>
            </a:r>
            <a:r>
              <a:rPr lang="en-US" altLang="en-US" dirty="0">
                <a:latin typeface="Tahoma" pitchFamily="-107" charset="0"/>
              </a:rPr>
              <a:t>	= Current (Amperes) (</a:t>
            </a:r>
            <a:r>
              <a:rPr lang="en-US" altLang="en-US" dirty="0" smtClean="0">
                <a:latin typeface="Tahoma" pitchFamily="-107" charset="0"/>
              </a:rPr>
              <a:t>amps, A)</a:t>
            </a:r>
            <a:endParaRPr lang="en-US" altLang="en-US" dirty="0">
              <a:latin typeface="Tahoma" pitchFamily="-107" charset="0"/>
            </a:endParaRPr>
          </a:p>
          <a:p>
            <a:pPr eaLnBrk="1" hangingPunct="1">
              <a:tabLst>
                <a:tab pos="292100" algn="l"/>
              </a:tabLst>
            </a:pPr>
            <a:endParaRPr lang="en-US" altLang="en-US" dirty="0">
              <a:latin typeface="Tahoma" pitchFamily="-107" charset="0"/>
            </a:endParaRPr>
          </a:p>
          <a:p>
            <a:pPr eaLnBrk="1" hangingPunct="1">
              <a:tabLst>
                <a:tab pos="292100" algn="l"/>
              </a:tabLst>
            </a:pPr>
            <a:r>
              <a:rPr lang="en-US" altLang="en-US" dirty="0">
                <a:solidFill>
                  <a:schemeClr val="accent1"/>
                </a:solidFill>
                <a:latin typeface="Tahoma" pitchFamily="-107" charset="0"/>
              </a:rPr>
              <a:t>V</a:t>
            </a:r>
            <a:r>
              <a:rPr lang="en-US" altLang="en-US" dirty="0">
                <a:latin typeface="Tahoma" pitchFamily="-107" charset="0"/>
              </a:rPr>
              <a:t>	= Voltage (</a:t>
            </a:r>
            <a:r>
              <a:rPr lang="en-US" altLang="en-US" dirty="0" smtClean="0">
                <a:latin typeface="Tahoma" pitchFamily="-107" charset="0"/>
              </a:rPr>
              <a:t>Volts</a:t>
            </a:r>
            <a:r>
              <a:rPr lang="en-US" altLang="en-US" dirty="0" smtClean="0">
                <a:latin typeface="Tahoma" pitchFamily="-107" charset="0"/>
              </a:rPr>
              <a:t>, V)</a:t>
            </a:r>
            <a:endParaRPr lang="en-US" altLang="en-US" dirty="0">
              <a:latin typeface="Tahoma" pitchFamily="-107" charset="0"/>
            </a:endParaRPr>
          </a:p>
          <a:p>
            <a:pPr eaLnBrk="1" hangingPunct="1">
              <a:tabLst>
                <a:tab pos="292100" algn="l"/>
              </a:tabLst>
            </a:pPr>
            <a:endParaRPr lang="en-US" altLang="en-US" dirty="0">
              <a:latin typeface="Tahoma" pitchFamily="-107" charset="0"/>
            </a:endParaRPr>
          </a:p>
          <a:p>
            <a:pPr lvl="0" eaLnBrk="1" hangingPunct="1">
              <a:tabLst>
                <a:tab pos="292100" algn="l"/>
              </a:tabLst>
            </a:pPr>
            <a:r>
              <a:rPr lang="en-US" altLang="en-US" dirty="0" smtClean="0">
                <a:solidFill>
                  <a:schemeClr val="accent1"/>
                </a:solidFill>
                <a:latin typeface="Tahoma" pitchFamily="-107" charset="0"/>
              </a:rPr>
              <a:t>R</a:t>
            </a:r>
            <a:r>
              <a:rPr lang="en-US" altLang="en-US" dirty="0" smtClean="0">
                <a:latin typeface="Tahoma" pitchFamily="-107" charset="0"/>
              </a:rPr>
              <a:t>	= Resistance (ohms, </a:t>
            </a:r>
            <a:r>
              <a:rPr lang="el-GR" dirty="0" smtClean="0"/>
              <a:t>Ω</a:t>
            </a:r>
            <a:r>
              <a:rPr lang="en-US" dirty="0">
                <a:latin typeface="Tahoma" pitchFamily="-107" charset="0"/>
              </a:rPr>
              <a:t>)</a:t>
            </a:r>
            <a:endParaRPr lang="en-US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1447800" y="914400"/>
            <a:ext cx="3124200" cy="914400"/>
          </a:xfrm>
          <a:prstGeom prst="wedgeRoundRectCallout">
            <a:avLst>
              <a:gd name="adj1" fmla="val 962"/>
              <a:gd name="adj2" fmla="val 155555"/>
              <a:gd name="adj3" fmla="val 1666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Welp</a:t>
            </a:r>
            <a:r>
              <a:rPr lang="en-US" dirty="0" smtClean="0"/>
              <a:t>, here’s my entire life’s work boiled down to one really easy equation. Oh well.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964399" y="904875"/>
            <a:ext cx="35586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Describes the relationship between </a:t>
            </a:r>
            <a:br>
              <a:rPr lang="en-US" dirty="0" smtClean="0"/>
            </a:br>
            <a:r>
              <a:rPr lang="en-US" dirty="0" smtClean="0"/>
              <a:t>voltage, current, and resistance.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09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Electrical Properties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386700600"/>
              </p:ext>
            </p:extLst>
          </p:nvPr>
        </p:nvGraphicFramePr>
        <p:xfrm>
          <a:off x="228600" y="1219200"/>
          <a:ext cx="86868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565636" y="5989935"/>
            <a:ext cx="2225289" cy="584775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22534" name="AutoShape 2" descr="data:image/jpeg;base64,/9j/4AAQSkZJRgABAQAAAQABAAD/2wCEAAkGBwgHBhAIBwgWFBQXGSIXFhgXGBoaIBoiJyAdHyAgHCogKCklHB4oHicfJDQkLSksMS8uHx82ODMvNygvLi0BCgoKBQUFDgUFDisZExkrKysrKysrKysrKysrKysrKysrKysrKysrKysrKysrKysrKysrKysrKysrKysrKysrK//AABEIAOEA4QMBIgACEQEDEQH/xAAcAAEAAwEBAQEBAAAAAAAAAAAABgcIBQIEAwH/xABHEAACAQIDAwULCAkDBQAAAAAAAQIDBAUGEQchMRJBUWGBCBMWIlZicZGTodEUMkJygqKx0hUXIyRSVZKywTZ0wjM0N0Nj/8QAFAEBAAAAAAAAAAAAAAAAAAAAAP/EABQRAQAAAAAAAAAAAAAAAAAAAAD/2gAMAwEAAhEDEQA/ALxAAAAAAAAAAAAAAAAAAAAAAAAAAAAAAAAAAAAAAAAAAAAAAAAAAAAAAAAAAAAAAAAAAAAAAAAAAAAAAAAAAAAAAAAAAAAAAAAAAAAAAAAAAAAAAAAAAAAAAAAAAAAAAAAAAAAAAVznba/gWXZStcPfyqutzjB+JF+dLfv6lr2FNZh2rZuxuUo/pHvEH9CguR7/AJ3vA1Fd39lZR5V7dwprpnKMfxOPVz1lOi2qmYrbVf8A1i/wZkGvXrXNV1birKcnxcm2/efmBsCnnzKVXdDMdt21Yr8Tr2WKYdfrWxv6dT6k4y/BmKD1TqTpTU6U2muDT0aA3CDJeAbS824E0rbFpVIL6Fb9on1b/GS9DRb+TdteEYtKNrmCmrWo93L11pvt4w7d3WBaoPMJxqQU6ck01qmt6foPQAAAAAAAAAAAAAAAAAAAAAAAAHivWp29GVavUUYxWspN6JJcW+hGddqO1m6xypPCsu1XTtlulUWqlV/LDq4vn6D7Nuef5397LLGE1v2UH+3kn8+S+h9WPP0v0b6dAH0WFjd4jdRtbC2lUqS3RjBOTfqOzkfKOIZxxpYfYLkxXjVajXi049L6W+CXO+pNrUeUMoYRlHD1a4Vb6Nrx6j0c5vpk/wDHBAUfgOw3MV/TVXFLmnbJ8z/aS7UtEv6iXW2wHB4x/esaryfmxhH8eUXCAKgr7AcElH93xivF+coS/BIi+NbBsatYOeEYlTr+bJOnLs4pvtRocAYrxnBsSwO8dni9lOlNc0lpr1rma60fAbQzBgOGZiw92OMWkakHw14xfTF8YvrRmHaTkG8yTiSXKdS3qf8ASq6fdnzKS963rnSD79m207EMpV42d7J1rRvfBvV0+un0fV4Pqe80xhmI2mLWFO/w+up05rlRkuf4Pq5jExY2x7P1TK2LrDsQq/ulaWktf/XJ7lNdXBS6t/NvDToP4mmtUz+gAAAAAAAAAAAAAAAAAAAIltRzP4K5QrXlGelWf7Oj9Z8/2VrLsJaZ57ozGZXOY6GDwl4tGny5Lzp/CKXrYFRylKcnKctW97b5z3Qo1LivGhQg5Sk1GKXFtvRJdp+ZY2wjA44tnmNzWhrC3g6vVyt0Yr1tv7IF7bO8p0MoZap2EYp1WuXWl/FN8fsrgupdZJwAAAAAAAcrM+BWeZcDrYVfx8Wa0T54vmkutPedUAYpxrDLnBcVrYZfQ0qUpOEuznXU1vXUz4i3+6NwRWuPW2M0obq0HCf1oaaN9bi1/SVABpvYZmmWPZU+QXdXWtbaQer3uH0H2LWP2SyDLmw7GpYVn2jQcvErp0ZenjHt5SS7WajAAAAAAAAAAAAAAAAAAAAZG2pXvy/aBiFZS1SquC+ylD/BrkxjmubqZpvpvnr1H9+QHKL+7muwjDCL7EGt86kafZGOv/L3FAml+58pqGQOUlxrzfuigLMAAAAAAAAAAFZd0HYq6yGrnnpVoS7HrD8ZL1GaTV+2SnGps2vuVzRi/vwMoAfdgV3+j8btr1S073VhPX0STNqRalFSRh025YT75Y0pvngn7kB+4AAAAAAAAAAAAAAAAAAGN870JW2csQpTjppcVPfNte42QZX224fKw2i3Umt1VRqx7YpP7ykBBDS3c9VVPITgnvjXmvdFmaS++5qvlLDL/D298ZxqL7ScX/avWBdAAAAAAAAAAAhO2esqOza95XOoR9c4mUjSfdDX3ybI8LVPfVrRj2JSk/ekZsA90acq1aNKHGTSXabct497oRh0JL3GP8g4fLFM6WFnFca0W/RF8qX3UzYgAAAAAAAAAAAAAAAAAAAClu6PwF1bK1x6jDfB95qPqe+LfolqvtF0nMzJg1DMGBV8Juvm1YOOv8L5pLrT0fYBi8sjYJjCw3PUbWpPSNxB0/tbpR/BrtIHjGGXWDYpVw2+hyalOTjJf5XU1vXUz8rG7rWF7TvLWek4SU4voaeqA24DlZWxuhmPL9vi1twqRTa48mXCUeyWq7DqgAAAAAAA+bEb63w2wq315U5NOnFzk+hJasChe6OxhXOPWuEU5bqMHOX1p6adqil/UU+dPMuM18wY9cYtcrSVWblp0LmXYtF2HPo0qletGjRg5Sk1GKXFt7kl2gW33OuAu6x+vjdWHi0Y8iD8+XH1R1/qRoUjOzrLMcp5ToYa9O+acuq+mct79Om6K6kiTAAAAAAAAAAAAAAAAAAAAAAFR7dMhSxiz8I8Kpa1qUdKsV9OC5150d/pXoSM8G4ygdsOy6dlUnj+W7fWk99alFfM86CX0Olc3o4Bz9hmeI4Hin6CxKppQry8STe6nU6+iMuHp06zRxhwvzY9tRp3NGnl7MlxpUXi0a0n8/ohN/xcyb47lx4hc4AAAAAUVt9zxGrLwVwypuTUrmS6eMafZxfYukk21rabRy3Qng+C1VK7ktJSW9UU+d+f0Lm4vmTzbUnOrUdSrNtt6tt6tvnb6WB5Lr2D5ClVrxzVitLSMdfk0X9J8HUfUt6XXv5kcDZNszr5nuo4pjFJwtIvVJ7nWfRHzOmXYudrSlGlToUY0aFNRjFKMYpaJJbkl0LQD2AAAAAAAAAAAAAAAAAAAAAjWes5WWSsOp32IW9ScZz72lT5Oqeje/VrduIT+vzL38rufVT/ADDukf8ASdr/ALhf2TM7gaI/X5l7+V3Pqp/mD295da0eFXPqp/mM7gCV59xLKuMX3y/LVjWt5SetSnNQ5HpjpJuL15uHRoRQAC7ti+0nFbvFKOWcX1rRkmqVVvx4aRb0l/GtFx4rr5r1MqbFv/JNl9v+yRqsAVJtq2iYllutHA8GhyKlSHLlW3NxTbWkFzPd858ObfvVtmcO6L/1rR/28f7pgVbUqTq1HUqzcpN6tt6tvnb6WdrKNfLtriSuM0W9arTjvjTpcnST89tp8nqXHp6eGANC0du+WqFKNKjg9xGMVoko0kkuZLxtyPf6/Mvfyu59VP8AMZ3AGiP1+Ze/ldz6qf5iV5C2g4dnerXp4daVafelFy75yd/K1000b6DJhdncz/8Ad4l9Wl+NQC9wAAAAAAAAAAAAAAAAAB8OLYPhuNUY0MWsadaMXykqkVJJ6aarXn01OV4B5S8m7b2UfgSMARzwDyl5N23so/AeAeUvJu29lH4EjAEc8A8peTdt7KPwHgHlLybtvZR+BIwBxLDKOXMNu43lhglCnUj82cKcU1u0ejXDdqjtgADk4rljAsYuVc4rhFGtNLkqU4Rk9N703829+s6wAjngHlLybtvZR+A8A8peTlt7KPwJGAI54B5S8m7b2UfgPAPKXk5beyj8CRgCOeAeUvJu29lH4HRwjL+D4JKcsIwylRctFLvcFHXTXTXTjxZ0gAAAAAAAAAAAAAAAAAAAAAAAAAAAAAAAAAAAAAAAAAAAAAAAAAAAAAAAAAAAAAAAAAAAAAAAAAAAAAAAAAAAAAAAAAAAAAAAAAAAAAAAAAAAAAAAAAAAAAAAAAAAAAAAAAAA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052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Resistance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153400" cy="541020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Anything that isn’t a PERFECT conductor has resistance (and nothing’s perfect).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20 ft. of 18AWG wire: 0.128 </a:t>
            </a:r>
            <a:r>
              <a:rPr lang="el-GR" dirty="0" smtClean="0"/>
              <a:t>Ω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60W incandescent </a:t>
            </a:r>
            <a:r>
              <a:rPr lang="en-US" dirty="0" err="1" smtClean="0"/>
              <a:t>lightbulb</a:t>
            </a:r>
            <a:r>
              <a:rPr lang="en-US" dirty="0" smtClean="0"/>
              <a:t>: 240 </a:t>
            </a:r>
            <a:r>
              <a:rPr lang="el-GR" dirty="0" smtClean="0"/>
              <a:t>Ω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My face: ~30 M</a:t>
            </a:r>
            <a:r>
              <a:rPr lang="el-GR" dirty="0" smtClean="0"/>
              <a:t>Ω</a:t>
            </a:r>
            <a:endParaRPr lang="en-US" dirty="0" smtClean="0"/>
          </a:p>
        </p:txBody>
      </p:sp>
      <p:pic>
        <p:nvPicPr>
          <p:cNvPr id="4098" name="Picture 2" descr="http://www.audiohobby.eu/2705-thickbox_default/auric-hookup-18-awg-wire-red-1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193" y="2273300"/>
            <a:ext cx="1511300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lh5.googleusercontent.com/-8_I2CNrUp_E/AAAAAAAAAAI/AAAAAAAAAAA/eJFHeUfIwSU/s128-c-k/phot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650" y="5562600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data:image/jpeg;base64,/9j/4AAQSkZJRgABAQAAAQABAAD/2wCEAAkGBxQQEhQUDxAVERQQEhAVFBAUFA8QFBAUFBEWGRQTFRQYHCggGBolHBUXITEhJSkrLi4uFx8zODMuNygtLisBCgoKDg0OGBAQGSwkHCQsLCwsLiw3LC0vKywsLSwsLywsLC4tLCwrLywsLCwsNSwsMCw3LCw3LiwsLC0uLCwsLP/AABEIAOEA4QMBIgACEQEDEQH/xAAcAAEAAgMBAQEAAAAAAAAAAAAABAUCAwYBBwj/xABIEAACAgEBBAYFBwgHCQEAAAAAAQIDEQQFEiExBkFRYXGBEyIykaEUM1JicrGyBzRCgqLBwtEjQ1OSs8PwJERUY3N0g9LhFf/EABkBAQEAAwEAAAAAAAAAAAAAAAABAgMEBf/EACcRAQEAAgECBQMFAAAAAAAAAAABAhEDBCESMUFRYZGh4QUTMkKB/9oADAMBAAIRAxEAPwD7iAAAAAAAAAAAAAAp9bt6MW40Qd81we60q4vslY+HkstdhX2U6m/57UOqL/q6Mw99j9b3YJsdHfqYVrNk4wXbKUYr4kF9INL/AMTU/CcZfcVNHR3Txe86lOXXOebJPzlks69PFLCil3JJBGyHSDSt4Wqpz2OyCfubLCuxSWYtSXammvgVV2jhNYnCMvFKX3lVLo1QnvVRlRL6dMp0v9lgdYDmq7dXRynHUw+jZiuzysisPzXmWmz9sV3Pd412f2Vi3ZP7PVNeDffgqrEAAAAAAAAAAAAAAAAAAAAAAAAAwtsUU5SeEllsDHU6iNcXKb3Uuvt7El1vuRQ322an2s11f2ecSmv+ZJfhXDtyZPN8t+fCK9iHZ3+L7f8ATnQrwRGmjTqKSisJdS4G9RM1E9wUYgyPAoeHp4EYNETV6ONixJZ6/Brk0+p95NMWgIWl2jOh7t7dlfVbznX9v6Ue/n255q+hNSScWmmk01xTT5NMqbK8/wAiFpdZ8kmozf8AQ2Pg+qqTfPuTb4rz7cwdKACqAAAAAAAAAAAAAAAAAAAUOs1Pyix1wea6ZYm+qdnXDwj197x1EzpDtH5Np52RWZ4Ua4/SsnJRrXhvNZ7skTY+iVNUYZy0vWk+c5PjKT72235hEyuGDZFBIzggCiN0zwArW4mDRtZrkBgAAjxnhk0YtAYyRE12njZFxksqSaa6ixlV6uURZoCJ0W18lKWlueZ1Leqk+dtOcebi8J+KOjON23Bw3NRWs2aaW/hfpxxiyHnFv4HX0WqcYyi8xklJPtTWUwRmAAoAAAAAAAAAAAAAAADmuks/SanS09UXZfP9SO7Xn9ab9xawKma39fbL+zppr97lN/iRbQIjM2wRqyZqZVbTFmHpDHfAzZrkHIxAYB5kZAyazxCR4pGOQJlHIhamvDZsru3TVZLPFgQtRHKafWsGzohdmh1vnp7J1fqrEofsyS8jy41dHJY1Gpj1ONFi8Wpxf4UEdEAAoAAAAAAAAAAAAAAADm6V/tWqfbOpe7T1/wAyziQJx3dTb9f0c/LcUf4GToERsyBgOJR5kwtuUfaaWe1pGvV1OUZJNpuLSawpR74trCZRbW2J6srVdOycNxr0vo5xxCSbXsZj3peaZBez1ta52wXjKP8AM1z2lWv088UuClLm+5G2mMcZjFR8Elj3HtvLwafxKIr2pB8K42WvsjXJLzlPEV7zTZtKcMytplGCzmcZV2qCUctyS9bh3ZLMotk7NrlGU5x9Jv2WS9beksufBbreOGOHDrRBdQszy7uzr5HuRCrHj18zLdKMWYsyaPLVjAEa/kR9ifndn/b1/wCJLBuvfAx6PRzqL5dkKIeadkn96IOhABVAAAAAAAAAAAAAAAAUm1obt8JfTg4vxhLK/HL3G6DNu3Kd6reS41NTXgs737LZG09ikvFL3oiJsXlG2HGLRFqmbYzwVWLRqsqUk0+tYafFST6mus2NngRE0b9SPaopNfS3eHDv4G62axzX3GGmXCSfVOfxk2vvKfU7MULf6OTzb6WTU3vxTXHgnyWSC/T6+f7zTs6H9HD7EfN7q4lRsTQSVtlkrW8b1brS9V8VJSb7stclzLrQ/Nw+xD8KKqRgM8yYtgGaLXxNjkR5yCNF7JHRerFc5v8ArrZyX2Y4hHyahnzK7WOTW7D27GoQ7m+vwXPwTOm01KrhGEeUIxivBLCINgAKoAAAAAAAAAAAAAAAAc2q/Q2SqfL2q39Vvl5Ph7u06Qr9s6J2wzD5yt70H29sG+xrh44fUBorkbVIgaO/eWfeuTXc11MlxZEbcjJgme5KNNPCdi74y98Uv4SHtC+MLq3NpJV3PL+1Wv4iXnFj+tWv2ZP/ANznemecxcc+rVc3h4eFOrOCC82TLMbGuObbMPtxw/cTNH83D7EPwopuiss6XPfb1562XWm9iP2Y/ciq2tmuTMmzTJgJyIt0zZZMiwrds1BcN7jKX0Ydfm+SCJWxdNvzdr5RzGvvfKc/4f7xeGNVailGKwopJLsS5IyCgAAAAAAAAAAAAAAAAAAAACj2rT6KasXs2PEu6fU/P713mVbLXVUKyEoS5SWH2rvXeuZQaObWYz9utuMu9rlJdzWH5kROR7kxizZYseaTKqLe8WVvt9JH3x3v4Ct21fuT3sKW7TLCeGsytrSfw+BO2jPdUJfRuqz4Tl6P/MKja+tpdko2WcHVBZhmbT9I3+inj2SVFjsppaaTSx+cPC4L25lnp/Zj9mP3FFpdXB6O3cmpOMNRwTTab38JrzL+KwsdiS9wUmyPJmyxke2RRH1NuPL49xcbK0fo45l7c8OXd2R8F/Mrtlaf0lm8/Zqfvnjh7lx8WuwvwAAAAAAAAAAAAAAAAAAAAAAAABS7Yo3bI2LlNejn4rLhL717i6Iu06t+qa60t5faj60fikBBga9TtKOFmUY7qw96STz2NdQ09u8k/wDXHj+834zzIOF6VbTrtaUrk4Rg/UqnXKMpOWJb6b9pLDR7odo6Zuv1KqX6P1sehnDgvZk008+RJ6abGV92nUYvM1ZHg5QSUVvc49bzjj3FKtJHQynC3TO6Msbk27IyguPFNb/HP3eRiLHU7R0rhNQrW/NpK1RScfrLE85XB+R0GztvwlD197MXJb7S9aKk92Tw3j1cZ7z59XsnFbt9G4xUuDbu5L2svr93dg+lbG0caqoKMUm669+SSTnLdWXLtfMQb4auE36ss8M9a+8j62zC4LL6l2t8EvN4RMmyPpK/SXwXVHM3+rhR/akn5GSLrQab0VcYZy0uL+lJ8ZP3tkgAqgAAAAAAAAAAAAAAAAAAAAAAAAYAHN6DhFL6Pq/3eH7ieiv0r4z7rbl7rZFi2SIqtpWYvo+rvSz4uMMftfA91Fmbn3VL4z/+GjaazqId0I/48DGyX9NPjyhX+KRFRNRZjQzWMtt/4x0WmeYRxycY/cjnJtPRZ7VJ/wB1yl/CX+z+FVf/AE4fhRUZ3DYUc2WvsjWl5uWfuRjqWbej39a/rxXugn+8C4ABVAAAAAAAAAAAAAAAAAAAAAAAAAAByqsVc7d9qO7ba220klKbkuPg0bVtmmSk4Tdm4sy3IzkortbSxg43p/q7KtXOM1mMowlDn68ZJp57MbrXkjltHrZw+ajFSlw3pKt7vW8Snwi+80Zcll0ymG3e37cqstVkd/djBRy4tZauhJpdXI0y25VK2c1lRkqorKXOLnnk+9HAx1z3Vw477e9nnnqx1cjKzUtrmWZb8y4u2ltWv5Jub2JRrtymnzcJYX7XwOj0W2KNyK9LFYjFccx4pLPF8D5J8r4PxT6ng0+lnJrCl5cc+4y8WmOn2q6+MuMZKXDqaZN6N14rlLqssbXgoxj98W/Bo+VdF9bOFsYS9WVrjXCDablN8mlnnxz1LgfZ9NUoQjFcFGKS8lguGXiLNNgAMwAAAAAAAAAAAAAAAAAAAAAAAAAAHyX8sGjur1Fepg4yrnVGlRbalGcJTk3jrTU/gUey9VTuRc65uePWcGnx/VeS7/LZsq+11TU4yri36OKcoWVT3fXfZOLSXHg089TOa6L6abju3zi0v0uDn4NqDb82eP1+V76vl6Ozp5Fjbfp3/u9j6+Ncn8cEf5Rpnw+TWvwhM6KOzakvziS7sJ/xoo9rQlD5qyU+5Vz+9WNHBx55fP1rdnjPdK0NdEuWkm/tJr8Rf6fT6euDaoUHh4w03nHczhtLZqm+Nbx3tx/FP9x3+y9VXp9LKd9Od2L3pPceV4t496GWWW9W/dr1JHA9GKYf/raZ3XJbtraXF+tuy3FnqzJo/QB8G6J7U0l21a5W0txUo+iln1YXOyKqysLPrS4YSWccOz7ye90ss45tx5+YADpYgAAAAAAAAAAAAAAAAAAAAAAAAAA+Q/lj2bO26vd1GcKUo1+zPT5UYyxKP6M8Lg8+y8FZ0LqlWt2+xziu1Rcl+s65SOl/Kl0Sst3tTRbKOcekgs+riON9NPlwSa8zmeh8Xp0o2znbDjiOJvHg97CPH6m5TLKZXXtPy6uOTU1HXWQ02PnrF3KMX/kHObYeM/JrJSf1qqce+UInQ2a3TNfN2rwx++LOf2xc3+bemi+1+gx8YJnJ2+G3urNL8uk+NsoruWlr+MFJnc6fUunSyV0LLHu+tJS9Zrs33He92DhKNJrZPjddjuslFe6MVn3nY6S+2GmnD0MrEotzkpWQk1j9JV+vL38TG3v2v0Ya+HG9Ctq6eG1KcaZT9JJwWFNuiyckozW9xeMyy3yTyffD5D+TiClrlZVRHdcJ7zjXuxqTjwkuyWUo9r3n3n149rosvFx+v+ufkmqAA62sAAAAAAAAAAAAAAAAAAAAAAAAAAGrVaeNkJQmsxnGUZLllNYZ832t0Tu0e/ZVKV1MU5YjKULYpcXmC4T4dnPsPpoNHP02HN/Lz92eGdx8nwivpLVYuF8uP14Gq7Xxly1Fi/8AJwOn6Zfkcr1Vs7tFctNKx70qZQ3qnN+1KOGnDPPHFZ7DjZ/kV2hnCnp2vpb818N04b+nyf2rd+/8MbtoVRWZ6ix90rG18Xg7TonsXU6+mL9PZTo5r1Vl71se2EOSi/pPyTRW9GPyH7k4z2jfGyMZJ/J6lLdsx+jOb447cLj2n2WEFFJRSSSSSSSSS5JLqRt4+gwl3lbfswy5r6RE2RsurS1KqiO7COXzbbb5yk3xbZNAO+STtGkABQ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593" y="4038600"/>
            <a:ext cx="623314" cy="1031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711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Resistors</a:t>
            </a: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Resistors provide a specific amount of resistance to a path in a circuit or wire. 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Resistors are color coded.</a:t>
            </a:r>
            <a:endParaRPr lang="en-US" alt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6225624" y="2361168"/>
            <a:ext cx="2746842" cy="1121410"/>
            <a:chOff x="6225624" y="2743200"/>
            <a:chExt cx="2746842" cy="1121410"/>
          </a:xfrm>
        </p:grpSpPr>
        <p:pic>
          <p:nvPicPr>
            <p:cNvPr id="17412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7044690" y="2708910"/>
              <a:ext cx="1108710" cy="1177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6225624" y="3495278"/>
              <a:ext cx="27468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Circuit symbol for a resistor</a:t>
              </a:r>
              <a:endParaRPr lang="en-US" dirty="0"/>
            </a:p>
          </p:txBody>
        </p:sp>
      </p:grpSp>
      <p:pic>
        <p:nvPicPr>
          <p:cNvPr id="8194" name="Picture 2" descr="http://upload.wikimedia.org/wikipedia/commons/b/b9/Resistors_color_cod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610" y="4267200"/>
            <a:ext cx="386839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679944"/>
            <a:ext cx="2971800" cy="2970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586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076825" y="1773238"/>
            <a:ext cx="3097213" cy="2449512"/>
            <a:chOff x="144" y="720"/>
            <a:chExt cx="1741" cy="1536"/>
          </a:xfrm>
        </p:grpSpPr>
        <p:grpSp>
          <p:nvGrpSpPr>
            <p:cNvPr id="29717" name="Group 3"/>
            <p:cNvGrpSpPr>
              <a:grpSpLocks/>
            </p:cNvGrpSpPr>
            <p:nvPr/>
          </p:nvGrpSpPr>
          <p:grpSpPr bwMode="auto">
            <a:xfrm>
              <a:off x="144" y="720"/>
              <a:ext cx="1741" cy="1536"/>
              <a:chOff x="144" y="720"/>
              <a:chExt cx="1741" cy="1536"/>
            </a:xfrm>
          </p:grpSpPr>
          <p:sp>
            <p:nvSpPr>
              <p:cNvPr id="29720" name="Line 4"/>
              <p:cNvSpPr>
                <a:spLocks noChangeShapeType="1"/>
              </p:cNvSpPr>
              <p:nvPr/>
            </p:nvSpPr>
            <p:spPr bwMode="auto">
              <a:xfrm>
                <a:off x="144" y="912"/>
                <a:ext cx="0" cy="1153"/>
              </a:xfrm>
              <a:prstGeom prst="line">
                <a:avLst/>
              </a:prstGeom>
              <a:noFill/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21" name="Line 5"/>
              <p:cNvSpPr>
                <a:spLocks noChangeShapeType="1"/>
              </p:cNvSpPr>
              <p:nvPr/>
            </p:nvSpPr>
            <p:spPr bwMode="auto">
              <a:xfrm>
                <a:off x="145" y="2064"/>
                <a:ext cx="528" cy="0"/>
              </a:xfrm>
              <a:prstGeom prst="line">
                <a:avLst/>
              </a:prstGeom>
              <a:noFill/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22" name="Line 6"/>
              <p:cNvSpPr>
                <a:spLocks noChangeShapeType="1"/>
              </p:cNvSpPr>
              <p:nvPr/>
            </p:nvSpPr>
            <p:spPr bwMode="auto">
              <a:xfrm>
                <a:off x="1056" y="2064"/>
                <a:ext cx="721" cy="0"/>
              </a:xfrm>
              <a:prstGeom prst="line">
                <a:avLst/>
              </a:prstGeom>
              <a:noFill/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23" name="Line 7"/>
              <p:cNvSpPr>
                <a:spLocks noChangeShapeType="1"/>
              </p:cNvSpPr>
              <p:nvPr/>
            </p:nvSpPr>
            <p:spPr bwMode="auto">
              <a:xfrm flipV="1">
                <a:off x="1776" y="912"/>
                <a:ext cx="0" cy="477"/>
              </a:xfrm>
              <a:prstGeom prst="line">
                <a:avLst/>
              </a:prstGeom>
              <a:noFill/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24" name="Line 8"/>
              <p:cNvSpPr>
                <a:spLocks noChangeShapeType="1"/>
              </p:cNvSpPr>
              <p:nvPr/>
            </p:nvSpPr>
            <p:spPr bwMode="auto">
              <a:xfrm>
                <a:off x="144" y="912"/>
                <a:ext cx="672" cy="0"/>
              </a:xfrm>
              <a:prstGeom prst="line">
                <a:avLst/>
              </a:prstGeom>
              <a:noFill/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25" name="Line 9"/>
              <p:cNvSpPr>
                <a:spLocks noChangeShapeType="1"/>
              </p:cNvSpPr>
              <p:nvPr/>
            </p:nvSpPr>
            <p:spPr bwMode="auto">
              <a:xfrm flipH="1">
                <a:off x="960" y="912"/>
                <a:ext cx="816" cy="0"/>
              </a:xfrm>
              <a:prstGeom prst="line">
                <a:avLst/>
              </a:prstGeom>
              <a:noFill/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26" name="Line 10"/>
              <p:cNvSpPr>
                <a:spLocks noChangeShapeType="1"/>
              </p:cNvSpPr>
              <p:nvPr/>
            </p:nvSpPr>
            <p:spPr bwMode="auto">
              <a:xfrm>
                <a:off x="816" y="720"/>
                <a:ext cx="0" cy="38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27" name="Rectangle 11"/>
              <p:cNvSpPr>
                <a:spLocks noChangeArrowheads="1"/>
              </p:cNvSpPr>
              <p:nvPr/>
            </p:nvSpPr>
            <p:spPr bwMode="auto">
              <a:xfrm>
                <a:off x="923" y="816"/>
                <a:ext cx="26" cy="19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9pPr>
              </a:lstStyle>
              <a:p>
                <a:pPr eaLnBrk="1" hangingPunct="1"/>
                <a:endParaRPr lang="en-US" altLang="en-US" sz="1800"/>
              </a:p>
            </p:txBody>
          </p:sp>
          <p:sp>
            <p:nvSpPr>
              <p:cNvPr id="29728" name="Oval 12"/>
              <p:cNvSpPr>
                <a:spLocks noChangeArrowheads="1"/>
              </p:cNvSpPr>
              <p:nvPr/>
            </p:nvSpPr>
            <p:spPr bwMode="auto">
              <a:xfrm>
                <a:off x="672" y="1872"/>
                <a:ext cx="384" cy="384"/>
              </a:xfrm>
              <a:prstGeom prst="ellips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9pPr>
              </a:lstStyle>
              <a:p>
                <a:pPr eaLnBrk="1" hangingPunct="1"/>
                <a:endParaRPr lang="en-US" altLang="en-US" sz="1800"/>
              </a:p>
            </p:txBody>
          </p:sp>
          <p:sp>
            <p:nvSpPr>
              <p:cNvPr id="29729" name="Line 13"/>
              <p:cNvSpPr>
                <a:spLocks noChangeShapeType="1"/>
              </p:cNvSpPr>
              <p:nvPr/>
            </p:nvSpPr>
            <p:spPr bwMode="auto">
              <a:xfrm flipV="1">
                <a:off x="720" y="1920"/>
                <a:ext cx="288" cy="288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30" name="Line 14"/>
              <p:cNvSpPr>
                <a:spLocks noChangeShapeType="1"/>
              </p:cNvSpPr>
              <p:nvPr/>
            </p:nvSpPr>
            <p:spPr bwMode="auto">
              <a:xfrm>
                <a:off x="720" y="1920"/>
                <a:ext cx="288" cy="288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31" name="Line 15"/>
              <p:cNvSpPr>
                <a:spLocks noChangeShapeType="1"/>
              </p:cNvSpPr>
              <p:nvPr/>
            </p:nvSpPr>
            <p:spPr bwMode="auto">
              <a:xfrm flipV="1">
                <a:off x="1777" y="1706"/>
                <a:ext cx="0" cy="358"/>
              </a:xfrm>
              <a:prstGeom prst="line">
                <a:avLst/>
              </a:prstGeom>
              <a:noFill/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32" name="Line 16"/>
              <p:cNvSpPr>
                <a:spLocks noChangeShapeType="1"/>
              </p:cNvSpPr>
              <p:nvPr/>
            </p:nvSpPr>
            <p:spPr bwMode="auto">
              <a:xfrm flipV="1">
                <a:off x="1777" y="1389"/>
                <a:ext cx="108" cy="317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9718" name="Oval 17"/>
            <p:cNvSpPr>
              <a:spLocks noChangeArrowheads="1"/>
            </p:cNvSpPr>
            <p:nvPr/>
          </p:nvSpPr>
          <p:spPr bwMode="auto">
            <a:xfrm>
              <a:off x="1746" y="1669"/>
              <a:ext cx="66" cy="66"/>
            </a:xfrm>
            <a:prstGeom prst="ellipse">
              <a:avLst/>
            </a:prstGeom>
            <a:solidFill>
              <a:schemeClr val="tx2"/>
            </a:solidFill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29719" name="Oval 18"/>
            <p:cNvSpPr>
              <a:spLocks noChangeArrowheads="1"/>
            </p:cNvSpPr>
            <p:nvPr/>
          </p:nvSpPr>
          <p:spPr bwMode="auto">
            <a:xfrm>
              <a:off x="1743" y="1369"/>
              <a:ext cx="66" cy="66"/>
            </a:xfrm>
            <a:prstGeom prst="ellipse">
              <a:avLst/>
            </a:prstGeom>
            <a:solidFill>
              <a:schemeClr val="tx2"/>
            </a:solidFill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pic>
        <p:nvPicPr>
          <p:cNvPr id="29700" name="Picture 20" descr="circuits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916113"/>
            <a:ext cx="3097212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779462" y="5086350"/>
            <a:ext cx="7373938" cy="1396703"/>
            <a:chOff x="779462" y="4581525"/>
            <a:chExt cx="7373938" cy="1396703"/>
          </a:xfrm>
        </p:grpSpPr>
        <p:sp>
          <p:nvSpPr>
            <p:cNvPr id="56341" name="Line 21"/>
            <p:cNvSpPr>
              <a:spLocks noChangeShapeType="1"/>
            </p:cNvSpPr>
            <p:nvPr/>
          </p:nvSpPr>
          <p:spPr bwMode="auto">
            <a:xfrm>
              <a:off x="1331913" y="4652963"/>
              <a:ext cx="0" cy="720725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342" name="Line 22"/>
            <p:cNvSpPr>
              <a:spLocks noChangeShapeType="1"/>
            </p:cNvSpPr>
            <p:nvPr/>
          </p:nvSpPr>
          <p:spPr bwMode="auto">
            <a:xfrm>
              <a:off x="1547813" y="4797425"/>
              <a:ext cx="0" cy="431800"/>
            </a:xfrm>
            <a:prstGeom prst="line">
              <a:avLst/>
            </a:prstGeom>
            <a:noFill/>
            <a:ln w="762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343" name="Line 23"/>
            <p:cNvSpPr>
              <a:spLocks noChangeShapeType="1"/>
            </p:cNvSpPr>
            <p:nvPr/>
          </p:nvSpPr>
          <p:spPr bwMode="auto">
            <a:xfrm>
              <a:off x="1547813" y="5013325"/>
              <a:ext cx="360362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344" name="Line 24"/>
            <p:cNvSpPr>
              <a:spLocks noChangeShapeType="1"/>
            </p:cNvSpPr>
            <p:nvPr/>
          </p:nvSpPr>
          <p:spPr bwMode="auto">
            <a:xfrm>
              <a:off x="971550" y="5013325"/>
              <a:ext cx="360363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345" name="AutoShape 25"/>
            <p:cNvSpPr>
              <a:spLocks noChangeArrowheads="1"/>
            </p:cNvSpPr>
            <p:nvPr/>
          </p:nvSpPr>
          <p:spPr bwMode="auto">
            <a:xfrm>
              <a:off x="3059113" y="4724400"/>
              <a:ext cx="647700" cy="576263"/>
            </a:xfrm>
            <a:prstGeom prst="flowChartSummingJunction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6346" name="Oval 26"/>
            <p:cNvSpPr>
              <a:spLocks noChangeArrowheads="1"/>
            </p:cNvSpPr>
            <p:nvPr/>
          </p:nvSpPr>
          <p:spPr bwMode="auto">
            <a:xfrm>
              <a:off x="5219700" y="4868863"/>
              <a:ext cx="215900" cy="217487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6347" name="Line 27"/>
            <p:cNvSpPr>
              <a:spLocks noChangeShapeType="1"/>
            </p:cNvSpPr>
            <p:nvPr/>
          </p:nvSpPr>
          <p:spPr bwMode="auto">
            <a:xfrm flipV="1">
              <a:off x="5435600" y="4581525"/>
              <a:ext cx="504825" cy="360363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348" name="Line 28"/>
            <p:cNvSpPr>
              <a:spLocks noChangeShapeType="1"/>
            </p:cNvSpPr>
            <p:nvPr/>
          </p:nvSpPr>
          <p:spPr bwMode="auto">
            <a:xfrm>
              <a:off x="6156325" y="5013325"/>
              <a:ext cx="43180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349" name="Line 29"/>
            <p:cNvSpPr>
              <a:spLocks noChangeShapeType="1"/>
            </p:cNvSpPr>
            <p:nvPr/>
          </p:nvSpPr>
          <p:spPr bwMode="auto">
            <a:xfrm>
              <a:off x="4787900" y="5013325"/>
              <a:ext cx="43180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350" name="Text Box 30"/>
            <p:cNvSpPr txBox="1">
              <a:spLocks noChangeArrowheads="1"/>
            </p:cNvSpPr>
            <p:nvPr/>
          </p:nvSpPr>
          <p:spPr bwMode="auto">
            <a:xfrm>
              <a:off x="779462" y="5516563"/>
              <a:ext cx="13541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en-US" dirty="0" smtClean="0"/>
                <a:t>battery</a:t>
              </a:r>
              <a:endParaRPr lang="en-GB" altLang="en-US" dirty="0"/>
            </a:p>
          </p:txBody>
        </p:sp>
        <p:sp>
          <p:nvSpPr>
            <p:cNvPr id="56351" name="Text Box 31"/>
            <p:cNvSpPr txBox="1">
              <a:spLocks noChangeArrowheads="1"/>
            </p:cNvSpPr>
            <p:nvPr/>
          </p:nvSpPr>
          <p:spPr bwMode="auto">
            <a:xfrm>
              <a:off x="5003800" y="5516563"/>
              <a:ext cx="11525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en-US" dirty="0"/>
                <a:t>switch</a:t>
              </a:r>
            </a:p>
          </p:txBody>
        </p:sp>
        <p:sp>
          <p:nvSpPr>
            <p:cNvPr id="56352" name="Text Box 32"/>
            <p:cNvSpPr txBox="1">
              <a:spLocks noChangeArrowheads="1"/>
            </p:cNvSpPr>
            <p:nvPr/>
          </p:nvSpPr>
          <p:spPr bwMode="auto">
            <a:xfrm>
              <a:off x="2878931" y="5495926"/>
              <a:ext cx="1008063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en-US" dirty="0"/>
                <a:t>lamp</a:t>
              </a:r>
            </a:p>
          </p:txBody>
        </p:sp>
        <p:sp>
          <p:nvSpPr>
            <p:cNvPr id="56353" name="Text Box 33"/>
            <p:cNvSpPr txBox="1">
              <a:spLocks noChangeArrowheads="1"/>
            </p:cNvSpPr>
            <p:nvPr/>
          </p:nvSpPr>
          <p:spPr bwMode="auto">
            <a:xfrm>
              <a:off x="7000875" y="5516563"/>
              <a:ext cx="11525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en-US"/>
                <a:t>wires</a:t>
              </a:r>
            </a:p>
          </p:txBody>
        </p:sp>
        <p:sp>
          <p:nvSpPr>
            <p:cNvPr id="56354" name="Line 34"/>
            <p:cNvSpPr>
              <a:spLocks noChangeShapeType="1"/>
            </p:cNvSpPr>
            <p:nvPr/>
          </p:nvSpPr>
          <p:spPr bwMode="auto">
            <a:xfrm>
              <a:off x="7164388" y="5013325"/>
              <a:ext cx="936625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356" name="Oval 36"/>
            <p:cNvSpPr>
              <a:spLocks noChangeArrowheads="1"/>
            </p:cNvSpPr>
            <p:nvPr/>
          </p:nvSpPr>
          <p:spPr bwMode="auto">
            <a:xfrm>
              <a:off x="5940425" y="4868863"/>
              <a:ext cx="215900" cy="217487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57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076825" y="1773238"/>
            <a:ext cx="3097213" cy="2449512"/>
            <a:chOff x="144" y="720"/>
            <a:chExt cx="1741" cy="1536"/>
          </a:xfrm>
        </p:grpSpPr>
        <p:grpSp>
          <p:nvGrpSpPr>
            <p:cNvPr id="29717" name="Group 3"/>
            <p:cNvGrpSpPr>
              <a:grpSpLocks/>
            </p:cNvGrpSpPr>
            <p:nvPr/>
          </p:nvGrpSpPr>
          <p:grpSpPr bwMode="auto">
            <a:xfrm>
              <a:off x="144" y="720"/>
              <a:ext cx="1741" cy="1536"/>
              <a:chOff x="144" y="720"/>
              <a:chExt cx="1741" cy="1536"/>
            </a:xfrm>
          </p:grpSpPr>
          <p:sp>
            <p:nvSpPr>
              <p:cNvPr id="29720" name="Line 4"/>
              <p:cNvSpPr>
                <a:spLocks noChangeShapeType="1"/>
              </p:cNvSpPr>
              <p:nvPr/>
            </p:nvSpPr>
            <p:spPr bwMode="auto">
              <a:xfrm>
                <a:off x="144" y="912"/>
                <a:ext cx="0" cy="1153"/>
              </a:xfrm>
              <a:prstGeom prst="line">
                <a:avLst/>
              </a:prstGeom>
              <a:noFill/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21" name="Line 5"/>
              <p:cNvSpPr>
                <a:spLocks noChangeShapeType="1"/>
              </p:cNvSpPr>
              <p:nvPr/>
            </p:nvSpPr>
            <p:spPr bwMode="auto">
              <a:xfrm>
                <a:off x="145" y="2064"/>
                <a:ext cx="528" cy="0"/>
              </a:xfrm>
              <a:prstGeom prst="line">
                <a:avLst/>
              </a:prstGeom>
              <a:noFill/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22" name="Line 6"/>
              <p:cNvSpPr>
                <a:spLocks noChangeShapeType="1"/>
              </p:cNvSpPr>
              <p:nvPr/>
            </p:nvSpPr>
            <p:spPr bwMode="auto">
              <a:xfrm>
                <a:off x="1056" y="2064"/>
                <a:ext cx="721" cy="0"/>
              </a:xfrm>
              <a:prstGeom prst="line">
                <a:avLst/>
              </a:prstGeom>
              <a:noFill/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23" name="Line 7"/>
              <p:cNvSpPr>
                <a:spLocks noChangeShapeType="1"/>
              </p:cNvSpPr>
              <p:nvPr/>
            </p:nvSpPr>
            <p:spPr bwMode="auto">
              <a:xfrm flipV="1">
                <a:off x="1776" y="912"/>
                <a:ext cx="0" cy="477"/>
              </a:xfrm>
              <a:prstGeom prst="line">
                <a:avLst/>
              </a:prstGeom>
              <a:noFill/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24" name="Line 8"/>
              <p:cNvSpPr>
                <a:spLocks noChangeShapeType="1"/>
              </p:cNvSpPr>
              <p:nvPr/>
            </p:nvSpPr>
            <p:spPr bwMode="auto">
              <a:xfrm>
                <a:off x="144" y="912"/>
                <a:ext cx="672" cy="0"/>
              </a:xfrm>
              <a:prstGeom prst="line">
                <a:avLst/>
              </a:prstGeom>
              <a:noFill/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25" name="Line 9"/>
              <p:cNvSpPr>
                <a:spLocks noChangeShapeType="1"/>
              </p:cNvSpPr>
              <p:nvPr/>
            </p:nvSpPr>
            <p:spPr bwMode="auto">
              <a:xfrm flipH="1">
                <a:off x="960" y="912"/>
                <a:ext cx="816" cy="0"/>
              </a:xfrm>
              <a:prstGeom prst="line">
                <a:avLst/>
              </a:prstGeom>
              <a:noFill/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26" name="Line 10"/>
              <p:cNvSpPr>
                <a:spLocks noChangeShapeType="1"/>
              </p:cNvSpPr>
              <p:nvPr/>
            </p:nvSpPr>
            <p:spPr bwMode="auto">
              <a:xfrm>
                <a:off x="816" y="720"/>
                <a:ext cx="0" cy="38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27" name="Rectangle 11"/>
              <p:cNvSpPr>
                <a:spLocks noChangeArrowheads="1"/>
              </p:cNvSpPr>
              <p:nvPr/>
            </p:nvSpPr>
            <p:spPr bwMode="auto">
              <a:xfrm>
                <a:off x="923" y="816"/>
                <a:ext cx="26" cy="19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9pPr>
              </a:lstStyle>
              <a:p>
                <a:pPr eaLnBrk="1" hangingPunct="1"/>
                <a:endParaRPr lang="en-US" altLang="en-US" sz="1800"/>
              </a:p>
            </p:txBody>
          </p:sp>
          <p:sp>
            <p:nvSpPr>
              <p:cNvPr id="29728" name="Oval 12"/>
              <p:cNvSpPr>
                <a:spLocks noChangeArrowheads="1"/>
              </p:cNvSpPr>
              <p:nvPr/>
            </p:nvSpPr>
            <p:spPr bwMode="auto">
              <a:xfrm>
                <a:off x="672" y="1872"/>
                <a:ext cx="384" cy="384"/>
              </a:xfrm>
              <a:prstGeom prst="ellips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7" charset="-128"/>
                  </a:defRPr>
                </a:lvl9pPr>
              </a:lstStyle>
              <a:p>
                <a:pPr eaLnBrk="1" hangingPunct="1"/>
                <a:endParaRPr lang="en-US" altLang="en-US" sz="1800"/>
              </a:p>
            </p:txBody>
          </p:sp>
          <p:sp>
            <p:nvSpPr>
              <p:cNvPr id="29729" name="Line 13"/>
              <p:cNvSpPr>
                <a:spLocks noChangeShapeType="1"/>
              </p:cNvSpPr>
              <p:nvPr/>
            </p:nvSpPr>
            <p:spPr bwMode="auto">
              <a:xfrm flipV="1">
                <a:off x="720" y="1920"/>
                <a:ext cx="288" cy="288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30" name="Line 14"/>
              <p:cNvSpPr>
                <a:spLocks noChangeShapeType="1"/>
              </p:cNvSpPr>
              <p:nvPr/>
            </p:nvSpPr>
            <p:spPr bwMode="auto">
              <a:xfrm>
                <a:off x="720" y="1920"/>
                <a:ext cx="288" cy="288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31" name="Line 15"/>
              <p:cNvSpPr>
                <a:spLocks noChangeShapeType="1"/>
              </p:cNvSpPr>
              <p:nvPr/>
            </p:nvSpPr>
            <p:spPr bwMode="auto">
              <a:xfrm flipV="1">
                <a:off x="1777" y="1706"/>
                <a:ext cx="0" cy="358"/>
              </a:xfrm>
              <a:prstGeom prst="line">
                <a:avLst/>
              </a:prstGeom>
              <a:noFill/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32" name="Line 16"/>
              <p:cNvSpPr>
                <a:spLocks noChangeShapeType="1"/>
              </p:cNvSpPr>
              <p:nvPr/>
            </p:nvSpPr>
            <p:spPr bwMode="auto">
              <a:xfrm flipV="1">
                <a:off x="1777" y="1389"/>
                <a:ext cx="108" cy="317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9718" name="Oval 17"/>
            <p:cNvSpPr>
              <a:spLocks noChangeArrowheads="1"/>
            </p:cNvSpPr>
            <p:nvPr/>
          </p:nvSpPr>
          <p:spPr bwMode="auto">
            <a:xfrm>
              <a:off x="1746" y="1669"/>
              <a:ext cx="66" cy="66"/>
            </a:xfrm>
            <a:prstGeom prst="ellipse">
              <a:avLst/>
            </a:prstGeom>
            <a:solidFill>
              <a:schemeClr val="tx2"/>
            </a:solidFill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29719" name="Oval 18"/>
            <p:cNvSpPr>
              <a:spLocks noChangeArrowheads="1"/>
            </p:cNvSpPr>
            <p:nvPr/>
          </p:nvSpPr>
          <p:spPr bwMode="auto">
            <a:xfrm>
              <a:off x="1743" y="1369"/>
              <a:ext cx="66" cy="66"/>
            </a:xfrm>
            <a:prstGeom prst="ellipse">
              <a:avLst/>
            </a:prstGeom>
            <a:solidFill>
              <a:schemeClr val="tx2"/>
            </a:solidFill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7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pic>
        <p:nvPicPr>
          <p:cNvPr id="29700" name="Picture 20" descr="circuits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916113"/>
            <a:ext cx="3097212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05677" y="4260850"/>
            <a:ext cx="742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120 </a:t>
            </a:r>
            <a:r>
              <a:rPr lang="el-GR" dirty="0" smtClean="0"/>
              <a:t>Ω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6141194" y="2385616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12 V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895686" y="5293380"/>
            <a:ext cx="3414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What’s the CURRENT?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0549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with it, grandma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err="1" smtClean="0"/>
              <a:t>Lightbulbs</a:t>
            </a:r>
            <a:r>
              <a:rPr lang="en-US" dirty="0" smtClean="0"/>
              <a:t> are for </a:t>
            </a:r>
            <a:br>
              <a:rPr lang="en-US" dirty="0" smtClean="0"/>
            </a:br>
            <a:r>
              <a:rPr lang="en-US" dirty="0" smtClean="0"/>
              <a:t>old people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Light Emitting Diodes </a:t>
            </a:r>
            <a:br>
              <a:rPr lang="en-US" dirty="0" smtClean="0"/>
            </a:br>
            <a:r>
              <a:rPr lang="en-US" dirty="0" smtClean="0"/>
              <a:t>(LEDs) are where it’s at!</a:t>
            </a:r>
            <a:endParaRPr lang="en-US" dirty="0"/>
          </a:p>
        </p:txBody>
      </p:sp>
      <p:pic>
        <p:nvPicPr>
          <p:cNvPr id="5122" name="Picture 2" descr="http://cdn.images.express.co.uk/img/dynamic/59/590x/light-3766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142999"/>
            <a:ext cx="3810000" cy="226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yourbraincubed.files.wordpress.com/2013/05/rave-glass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581400"/>
            <a:ext cx="3810000" cy="253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34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LEDs?</a:t>
            </a:r>
            <a:endParaRPr lang="en-US" dirty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Light Emitting Diodes</a:t>
            </a:r>
          </a:p>
          <a:p>
            <a:r>
              <a:rPr lang="en-US" altLang="en-US" smtClean="0"/>
              <a:t>Diode Symbol + Arrows for light</a:t>
            </a:r>
          </a:p>
          <a:p>
            <a:r>
              <a:rPr lang="en-US" altLang="en-US" smtClean="0"/>
              <a:t>Points to ground</a:t>
            </a:r>
          </a:p>
          <a:p>
            <a:endParaRPr lang="en-US" altLang="en-US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320" y="1188720"/>
            <a:ext cx="4269105" cy="2210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34640"/>
            <a:ext cx="3454718" cy="3837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http://www.popularmechanics.com/cm/popularmechanics/images/OI/LEDs_08_0810-l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496" y="4267200"/>
            <a:ext cx="3206751" cy="240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12997" y="3897868"/>
            <a:ext cx="2735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Can emit a variety of colors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-41430" y="6198969"/>
            <a:ext cx="12458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FF0000"/>
                </a:solidFill>
              </a:rPr>
              <a:t>Long leg is </a:t>
            </a:r>
            <a:br>
              <a:rPr lang="en-US" b="1" i="1" dirty="0" smtClean="0">
                <a:solidFill>
                  <a:srgbClr val="FF0000"/>
                </a:solidFill>
              </a:rPr>
            </a:br>
            <a:r>
              <a:rPr lang="en-US" b="1" i="1" dirty="0" smtClean="0">
                <a:solidFill>
                  <a:srgbClr val="FF0000"/>
                </a:solidFill>
              </a:rPr>
              <a:t>POSITIVE</a:t>
            </a:r>
            <a:endParaRPr lang="en-US" b="1" i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67330" y="6198969"/>
            <a:ext cx="12891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 dirty="0" smtClean="0"/>
              <a:t>Short leg is </a:t>
            </a:r>
            <a:br>
              <a:rPr lang="en-US" b="1" i="1" dirty="0" smtClean="0"/>
            </a:br>
            <a:r>
              <a:rPr lang="en-US" b="1" i="1" dirty="0" smtClean="0"/>
              <a:t>NEGATIVE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212339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1940540"/>
              </p:ext>
            </p:extLst>
          </p:nvPr>
        </p:nvGraphicFramePr>
        <p:xfrm>
          <a:off x="457200" y="1219201"/>
          <a:ext cx="8229600" cy="16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590274"/>
            <a:ext cx="2122996" cy="2548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90274"/>
            <a:ext cx="2185055" cy="1813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590274"/>
            <a:ext cx="1848840" cy="122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1" y="2590274"/>
            <a:ext cx="2057400" cy="191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089" y="4601708"/>
            <a:ext cx="2039512" cy="217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764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Rules of LEDs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need above a certain voltage to turn on</a:t>
            </a:r>
            <a:br>
              <a:rPr lang="en-US" dirty="0" smtClean="0"/>
            </a:br>
            <a:r>
              <a:rPr lang="en-US" dirty="0" smtClean="0"/>
              <a:t>(the </a:t>
            </a:r>
            <a:r>
              <a:rPr lang="en-US" i="1" dirty="0" smtClean="0"/>
              <a:t>forward voltage drop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Typically 1.5 – 3 V</a:t>
            </a:r>
          </a:p>
          <a:p>
            <a:r>
              <a:rPr lang="en-US" dirty="0" smtClean="0"/>
              <a:t>They need less than a certain current to not burn up</a:t>
            </a:r>
          </a:p>
          <a:p>
            <a:pPr lvl="1"/>
            <a:r>
              <a:rPr lang="en-US" dirty="0" smtClean="0"/>
              <a:t>Typically 5 – 20 mA (</a:t>
            </a:r>
            <a:r>
              <a:rPr lang="en-US" dirty="0" err="1" smtClean="0"/>
              <a:t>milli</a:t>
            </a:r>
            <a:r>
              <a:rPr lang="en-US" dirty="0" smtClean="0"/>
              <a:t>-amps)</a:t>
            </a:r>
            <a:endParaRPr lang="en-US" dirty="0"/>
          </a:p>
        </p:txBody>
      </p:sp>
      <p:pic>
        <p:nvPicPr>
          <p:cNvPr id="7170" name="Picture 2" descr="http://2manytoyz.com/hardware/LED/path/gl2294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419599"/>
            <a:ext cx="2209800" cy="2228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2971800" y="5105400"/>
            <a:ext cx="1295400" cy="762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5562600" y="5867402"/>
            <a:ext cx="685800" cy="1725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524000" y="4768334"/>
            <a:ext cx="1808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This is your LED…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235700" y="5934670"/>
            <a:ext cx="22307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This is your LED </a:t>
            </a:r>
            <a:br>
              <a:rPr lang="en-US" dirty="0" smtClean="0"/>
            </a:br>
            <a:r>
              <a:rPr lang="en-US" dirty="0" smtClean="0"/>
              <a:t>on too much current. </a:t>
            </a:r>
            <a:br>
              <a:rPr lang="en-US" dirty="0" smtClean="0"/>
            </a:br>
            <a:r>
              <a:rPr lang="en-US" dirty="0" smtClean="0"/>
              <a:t>Any 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96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limit current?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have a </a:t>
            </a:r>
            <a:r>
              <a:rPr lang="en-US" dirty="0" smtClean="0"/>
              <a:t>12V </a:t>
            </a:r>
            <a:r>
              <a:rPr lang="en-US" dirty="0" smtClean="0"/>
              <a:t>source</a:t>
            </a:r>
          </a:p>
          <a:p>
            <a:r>
              <a:rPr lang="en-US" dirty="0" smtClean="0"/>
              <a:t>I have an LED</a:t>
            </a:r>
          </a:p>
          <a:p>
            <a:r>
              <a:rPr lang="en-US" dirty="0" smtClean="0"/>
              <a:t>How can I limit the current?????</a:t>
            </a:r>
            <a:endParaRPr lang="en-US" dirty="0"/>
          </a:p>
        </p:txBody>
      </p:sp>
      <p:pic>
        <p:nvPicPr>
          <p:cNvPr id="9220" name="Picture 4" descr="C:\Users\tkbletsc\Dropbox\Robot\ElectronicsSeminar\resistors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71187">
            <a:off x="871581" y="3042882"/>
            <a:ext cx="4467225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5" y="4268242"/>
            <a:ext cx="4707709" cy="2437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72200" y="3276600"/>
            <a:ext cx="27667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I’m going to give it 12V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LED will eat 2V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That leaves 10V left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What resistor will limit the extra 10V to 10mA (0.01 A)?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172200" y="5167858"/>
            <a:ext cx="27667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V = I * 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10 = 0.01 * 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 = 10 / 0.01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 = 1000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1000 Ohms!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4274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hook stuff together easily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 descr="http://3.bp.blogspot.com/_UbY9LiXjdmQ/TLOMVvqbghI/AAAAAAAABaE/9UgwFp3f3xA/s1600/BPS-ART-BB830-0020+Rev+1.00+Connections-96+dp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23" b="14519"/>
          <a:stretch/>
        </p:blipFill>
        <p:spPr bwMode="auto">
          <a:xfrm rot="16200000">
            <a:off x="4860925" y="2892424"/>
            <a:ext cx="5962650" cy="196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yourduino.com/Photos/BreadBoard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1143000"/>
            <a:ext cx="6292643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87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ACTUALLY DO A THING!!!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that LED turn on!!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481349"/>
            <a:ext cx="5105400" cy="3589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679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Part </a:t>
            </a:r>
            <a:r>
              <a:rPr lang="en-US" dirty="0" smtClean="0">
                <a:solidFill>
                  <a:schemeClr val="tx1"/>
                </a:solidFill>
              </a:rPr>
              <a:t>2: Arduino does stuff!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138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computing to your circuit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this electronics stuff is cool, but I want to DO STUFF, not make a light turn on</a:t>
            </a:r>
          </a:p>
          <a:p>
            <a:r>
              <a:rPr lang="en-US" dirty="0" smtClean="0"/>
              <a:t>Enter Arduino</a:t>
            </a:r>
          </a:p>
          <a:p>
            <a:pPr lvl="1"/>
            <a:r>
              <a:rPr lang="en-US" dirty="0" smtClean="0"/>
              <a:t>Tiny little computer that’s really cheap</a:t>
            </a:r>
          </a:p>
          <a:p>
            <a:pPr lvl="1"/>
            <a:r>
              <a:rPr lang="en-US" dirty="0" smtClean="0"/>
              <a:t>Designed to talk to electronics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78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dirty="0" err="1" smtClean="0"/>
              <a:t>Arduino</a:t>
            </a:r>
            <a:r>
              <a:rPr lang="en-US" dirty="0" smtClean="0"/>
              <a:t> Board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idx="1"/>
          </p:nvPr>
        </p:nvSpPr>
        <p:spPr>
          <a:xfrm>
            <a:off x="685800" y="1295400"/>
            <a:ext cx="7770813" cy="2133600"/>
          </a:xfrm>
        </p:spPr>
        <p:txBody>
          <a:bodyPr/>
          <a:lstStyle/>
          <a:p>
            <a:pPr algn="ctr">
              <a:defRPr/>
            </a:pPr>
            <a:r>
              <a:rPr lang="en-US" altLang="en-US" sz="2000" dirty="0" smtClean="0"/>
              <a:t>“</a:t>
            </a:r>
            <a:r>
              <a:rPr lang="en-US" sz="2000" dirty="0" smtClean="0"/>
              <a:t>Strong Friend</a:t>
            </a:r>
            <a:r>
              <a:rPr lang="en-US" altLang="en-US" sz="2000" dirty="0" smtClean="0"/>
              <a:t>”</a:t>
            </a:r>
            <a:r>
              <a:rPr lang="en-US" sz="2000" dirty="0" smtClean="0"/>
              <a:t> Created in </a:t>
            </a:r>
            <a:r>
              <a:rPr lang="en-US" sz="2000" dirty="0" err="1" smtClean="0"/>
              <a:t>Ivrea</a:t>
            </a:r>
            <a:r>
              <a:rPr lang="en-US" sz="2000" dirty="0" smtClean="0"/>
              <a:t>, Italy </a:t>
            </a:r>
          </a:p>
          <a:p>
            <a:pPr algn="ctr">
              <a:defRPr/>
            </a:pPr>
            <a:r>
              <a:rPr lang="en-US" sz="2000" dirty="0" smtClean="0"/>
              <a:t>in 2005 by Massimo </a:t>
            </a:r>
            <a:r>
              <a:rPr lang="en-US" sz="2000" dirty="0" err="1" smtClean="0"/>
              <a:t>Banzi</a:t>
            </a:r>
            <a:r>
              <a:rPr lang="en-US" sz="2000" dirty="0" smtClean="0"/>
              <a:t> &amp; David </a:t>
            </a:r>
            <a:r>
              <a:rPr lang="en-US" sz="2000" dirty="0" err="1" smtClean="0"/>
              <a:t>Cuartielles</a:t>
            </a:r>
            <a:endParaRPr lang="en-US" sz="200" dirty="0" smtClean="0"/>
          </a:p>
          <a:p>
            <a:pPr algn="ctr">
              <a:defRPr/>
            </a:pPr>
            <a:r>
              <a:rPr lang="en-US" sz="2000" dirty="0" smtClean="0"/>
              <a:t>Open Source Hardware</a:t>
            </a:r>
            <a:endParaRPr lang="en-US" sz="200" dirty="0" smtClean="0"/>
          </a:p>
          <a:p>
            <a:pPr algn="ctr">
              <a:defRPr/>
            </a:pPr>
            <a:r>
              <a:rPr lang="en-US" sz="2000" dirty="0" smtClean="0"/>
              <a:t>	Processor</a:t>
            </a:r>
            <a:endParaRPr lang="en-US" sz="200" dirty="0" smtClean="0"/>
          </a:p>
          <a:p>
            <a:pPr algn="ctr">
              <a:defRPr/>
            </a:pPr>
            <a:r>
              <a:rPr lang="en-US" sz="2000" dirty="0" smtClean="0"/>
              <a:t>Coding is accessible &amp; transferrable </a:t>
            </a:r>
            <a:r>
              <a:rPr lang="en-US" sz="2000" dirty="0" smtClean="0">
                <a:sym typeface="Wingdings" pitchFamily="2" charset="2"/>
              </a:rPr>
              <a:t></a:t>
            </a:r>
            <a:r>
              <a:rPr lang="en-US" sz="2000" dirty="0" smtClean="0"/>
              <a:t> (C++, Processing, java)</a:t>
            </a:r>
          </a:p>
          <a:p>
            <a:pPr algn="ctr">
              <a:defRPr/>
            </a:pPr>
            <a:endParaRPr lang="en-US" sz="2000" b="1" dirty="0" smtClean="0"/>
          </a:p>
          <a:p>
            <a:pPr algn="ctr">
              <a:defRPr/>
            </a:pPr>
            <a:endParaRPr lang="en-US" sz="2400" b="1" dirty="0" smtClean="0"/>
          </a:p>
        </p:txBody>
      </p:sp>
      <p:pic>
        <p:nvPicPr>
          <p:cNvPr id="614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733800"/>
            <a:ext cx="3657600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2" descr="https://dlnmh9ip6v2uc.cloudfront.net/images/products/1/1/5/7/5/11575-0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3311525"/>
            <a:ext cx="2409825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4" descr="https://dlnmh9ip6v2uc.cloudfront.net/images/products/1/1/2/2/4/11224-01c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063" y="4084638"/>
            <a:ext cx="2714625" cy="208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AutoShape 2" descr="data:image/jpeg;base64,/9j/4AAQSkZJRgABAQAAAQABAAD/2wCEAAkGBwgHBgkIBwgKCgkLDRYPDQwMDRsUFRAWIB0iIiAdHx8kKDQsJCYxJx8fLT0tMTU3Ojo6Iys/RD84QzQ5OjcBCgoKDQwNGg8PGjclHyU3Nzc3Nzc3Nzc3Nzc3Nzc3Nzc3Nzc3Nzc3Nzc3Nzc3Nzc3Nzc3Nzc3Nzc3Nzc3Nzc3N//AABEIAG0AlwMBEQACEQEDEQH/xAAcAAEAAgMBAQEAAAAAAAAAAAAABgcDBAUCCAH/xABIEAAABAMBCQsJBgUFAAAAAAAAAQIDBAURBgcSFyE2UVWT0RMVFjFBcXSBsrPSFCIyNVZhc6HTQlJykbHBI1NikpQ0RFSCov/EABoBAQACAwEAAAAAAAAAAAAAAAAEBQECAwb/xAA0EQABAwECDQQCAgIDAAAAAAAAAQIDBBNSBRESFSExMzRRU3Hh8BRBkaGBsTLRYcEiI0L/2gAMAwEAAhEDEQA/ALxAAAAAAAAAAAAAAAAAAAAAAAAAAAAAAAAAAAAAAAAAAAAAAAAAAAAAAAAAAAAAAAAAAAAc20M4Ykcqej4gr5KColBHQ1qPiSQ6wxOmejGnKaVImK9SEYWGdEOa8vCLHNTr/wBdyBnRt0YWGdEOa8vCGanX/ruM6NujCwzohzXl4QzU6/8AXcZ0bdGFhnRDmvLwhmp1/wCu4zo26MLDOiHNeXhDNTr/ANdxnRt0YWGdEOa8vCGanX/ruM6NujCwzohzXl4QzU6/9dxnRt0YWGdEOa8vCGanX/ruM6NujCwzohzXl4QzU6/9dxnRt0YWGdEOa8vCGanX/ruM6NujCwzohzXl4QzU6/8AXcZ0bdGFhnRDmvLwhmp1/wCu4zo26MLDOiHNeXhDNTr/ANdxnRt0YWGdEOf5BeEM1Ov/AF3GdG3SaWZnKZ/J2pilg2ScUorw1X1KGZcdPcK+ohsZFZjxk6CVJmI9EOqOJ2AAHxAClrpVoim038ih11hIMzSVDxLc+0fVxF15x6DB9NZx5a61KKvntH5CakIcLArgAFSzgZFSzgBUs4AVLOAFSzgBUs4AVLOAFSzgBUs4AVLOAFSzgBUs4GC7rl+RsL8R3tmPO4R3hT0OD93Qlggk0ADg2vtGzZuXJiXGt2dcXeNM397fZzrQ8RF7swkU1Os78lNBHqahIGZS6SBldFgCLJSE1qfpizza/mr8dyuzk3l/fY2LpHkz9lZNHw8GzDKiXEuGltJVIlNmdKkRVGmD8pJ3sVceL+zevVHQNciaytleifMLgqE1lvWttBAWZioaGKQQkTurBOX1UopjpT0DzChpad9Q1XZapi84l7U1LadUTIx4zh4RYD2VhNan6Yk5tfzF+O5Hzk3l/fYYRYD2VhNan6YZtfzF+O4zk2599hhFgPZWE1qfphm1/M+u4zk3l/fY9M3RJWbpE/ZeHS3ymhaFGXUaC/UYXB0mLRJ58hMJMx6WE1aiZJFSB6cQEDCvMtsrcvTZSk6pIzNJ4sR4hXK2VsqRuVULBHxujtGoQjCLAeysLrU/TFlm1/MX47lfnJvL++wwiwHsrC61P0wza/mL8dxnJvL++x7YugwDz7bXBaELdFkmu6pxVOn8sYdg97UVbRfPyZbhFrnI3I1/57HYtfaWX2amqIHg/CRN8wl2/qlFKqUVKXh/d+Yj0tK+oZl5app89zvU1TadyNyMfnQ0JNbaAms2hIDgzCNeUOki/v0qva8tLwh1loXxsV9oujzic4q5sr0Zka/OBYG9Uvp/oIXUp2CrtH8V+SyyG8DZZZaYbJthtDaC4koSREXUQ1VVXSplERNRkGDJ+HxACibeT7f6ercaXfQkP/DYzGXKrrP5EQ9JRQWMWnWus87WT2smjUhHBMIZYtu8gLN8zXdCoot6k/P7Ler3Rn4/RXKvRPmFuVKaye3XfW8v6IXaMVeC9m7qWeE/5N6EdsW229aqWNuoStCnqKSoqkeI+QTKtVSByoRKREWZuMz2/abYtfMG2W0NtpUiiEJIiLzE8hDShVVp2qvmk2rURKhyJ5oOjcugYWYTuKh46HaiGjhFeY4klF6SfmOOEXuZEitXEuP+zrg5jXvVHJj0EUjmksR0Sy3W9bdUhNeOhGZEJ7FVWoqkKREa9UQn1z1RnYy0qTM70m1mRV5TaOv6EKuu3iPz3LSh3d/nsV2hKlqJKSM1GdCIixmYtlKnWbu8010ZHf469g520V5Pk6WEt1fgzwMomaY2HUqWxpJJ1JmZw66EVS9w0kmjyF/5J8m8cMiPRVavwSK69lUz0JHbcEXBewXr/RKwntU6HCsZlXKukpEmr2D+hGo9u0+gCHlz0oAAAQ26ZPzlMlOEYXSKjaoTTjSj7R/OnX7hPoKe1kyl1IQa6ezjxJrUpcehKAAYLFt3kBZvma7oVFFvUn5/Zb1e6M/H6K5V6J8wtypTWT26763l/RC7RirwXs3dSzwn/JvQ4Fh8rpV8f9jEus3dxFo9u0z3Rcs5l+JHdpGlBu7fPdTNdvDvPY61yDKOJ6IrtJHDCmxTr/ZIwZtF6EPmvrWN6Q52jFhH/BOiEGbaO6qTq55kdaf4S+6UKyu3iPz3LKh3d/nsV8w6th5t5s6LbUS0n7yOpC1c1HIqKVTXK1UVCUYRLS/8xrUI2CFm6n4fZNzjOZoS6BaN2KYbXFtGlbiUn/ARxGfMNX4Op0aq4jaOvmc9EUzXXsqWOgo7bgxgvYL1/wBIZwntU6HCsZlXKukpEmr2D+hGo9u0+gCHlz0oAHh51DDSnXVEltBGpSjPERFxmCIqriQwq4kxqfP9qp0ufzt+OVUmz8xlJ/ZQXFt6x6imgSGNGnmqmZZpFcYIaVOvyaNmh1SxDLQ2X9alHxdRY+shs6ZElbH7qYZCro3SeyHPHY4Fi27yAs3zNd0Kii3qT8/st6vdGfj9Fcq9E+YW5UprJ7dd9by/ohdoxV4L2bupZ4T/AJN6HAsPldKvj/sYl1m7uItHt2me6LlnMvxI7tI0oN3b57qZrt4d57HWuQZRxPRFdpI4YU2Kdf7JGDNovQh819axvSHO0YsI/wCCdEIM20d1UnVzzI60/wAJfdKFZXbxH57llQ7u/wA9iv4dpUQ+0w3S/cWSE14qmdCFq5clFUqmtylREJhgytB96B1x+EV+c4P8/Hcn5tm4oZYW5tP2Ypl1SoK9Q4lR0ePiI6/dGr8JQK1U0/Hc2Zg6VrkXGh4uu5Us9CR23BtgvYL1X/RjCe1TocOxmVcq6SkSavYP6Eaj27T6AIeXPSgAV/dXn/kkvRKIdVHoor56h+i3m/7H8iMWeDYMt9oupP2VuEZ8hlmmtSp0Ea1kkjSRqOlVHQus+QXi6ikTSpaFpYSBgrmCWZa+1EMpcbq80dUuLvvOOvPUUtO9763G9MSl1OxrKTE1cZVouykLFt3kBZvma7oVFFvUn5/Zb1e6M/H6K5V6J8wtypTWT26763l/RC7RirwXs3dSzwn/ACb0OBYfK6VfH/YxLrN3cRaPbtM90XLOZfiR3aRpQbu3z3UzXbw7z2OtcgyjieiK7SRwwpsU6/2SMGbRehD5r61jekOdoxYR/wAE6IQZto7qpOrnmR1p/hL7pQrK7eI/PcsqHd3+exXZYqC2KkzeVRH893+8xrkt4G1o/iZ4CJfOPhiN5ym7I+2echrI1uQug6RSOy00+5Krr2VLPQkdtwQsF7Bev+kJeE9qnQhTa1NrJbalJUk6kpJ0MusWCoipiUrkVU0ob8C/NY+MZhIaLilPPrJCC3ZXGfXxDk9sTGq5yJiQ7MfK9yNRVxr/AJL9lECmWy1iDS4tzck0NxZ1NZ8pnzmPMSPV71cp6SNuQ1GldT2T2Zmc3ioqPtVexC3DJSKJ8ymK9LmpQWkE1RHGjWxaCtmhp5Hq50mk0ODNj/asv/I7eqquUcvTUvMO4tNlVWUTZ/hG1uKXL/dalfelfUpxCMnqUntrPSScVPY2WXoOHwYsf7Vl+SRJ9VVcojelpeYd2d8F5tI5fKl2kZbRBEkkuFQzXRN7jEWH1MUjpLPWSZfTyRpGr9RHzsvZIyMuFqMf9CRL9VVcojempuYdy1TVl7RxTEQ7aVlg2WtzIk0OuOtcfOI1M6pgRUSPHjO9Q2nnVFV+o0ZNKLKSqaQ0ei1TTiodd+SDSREodZZqmRisWPWc4oaaN6OSTUe5/LLKzqbxExctQ00p4yM0JIjIqJIv2GsEtTFGjEj1GZoqaV6vWTWbVlWLLWbmC4xq0rL5raNs0roRYzI64uYaVLqmdmSseI3p208DspHnJibO2TiIl587WNpNxalmV6WKp1HdtRVNREsji6npnKqrIdqRFZeTSiZS9u0jDqY5BpNaqEaKpNPXxiPN6iWRr1j1EiKwijViP1kf4L2V9r2dWW0S/VVPKInpabmDgvZX2vZ1ZbRj1VTyh6Wm5h7Ys3ZZl9t0rXMmaFkqm5ljodc4w6pqVRUsjZtNTtVFtDr2qhrLWjmaI520zLCkspavEkSixGo64/xDhTOqYGZCR4zvUNp53ZSvOPwYsl7Wo/sSJHqqrlEf0tNzCUWPszJZQ6U6hpkcchRG2ys0YiVWh3tOM+T8xCqqqaX/AKnNxEympoo1tGrjJkzFsOrNCDUSyKt4tBpOmehlxCvVqppUmo5FPnqdmW/Mfj/3TvbMerh2beiHmZto7qaVR0OIqAFQAqAFQAqAFQAqAFQAqAFQAqAFQAqAFQBvyKVvTqbQ8AxiU6rzlfcTyq6iHKaVIo1ep2giWV6NQuqYwKIWBKChW71BQamIUuQlZucyp+RjzbH5Tsp3HSehcxETJTgY0wj0LFvMN7kl5S0uQ5st7m2lN6ZK82p0zGfLVOYZV7XNRfnzz3MI1UXF8HZOVS5SjUqAhTMzqZmynH8hytXp/wClOtm3gfm9Mt0fCahOwZtZLyizZwG9Mt0fCahOwLWS8os2cBvTLdHwmoTsC1kvKLNnAb0y3R8JqE7AtZLyizZwG9Mt0fCahOwLWS8os2cBvTLdHwmoTsC1kvKLNnAb0y3R8JqE7AtZLyizZwG9Mt0fCahOwLWS8os2cBvTLdHwmoTsC1kvKLNnAb0y3R8JqE7AtZLyizZwG9Mt0fCahOwLWS8os2cBvTLdHwmoTsC1kvKLNnAb0y3R8JqE7AtZLyizZwG9Mt0fCahOwLWS8os2cBvTLdHwmoTsC1kvKLNnAyMS+Dhl38PCsNLpS+baSk6dRDVz3OTEqmUa1NSGZ1pDqDbdQlaFYjSoqkY1RcWlDKpj0KeGYVhgjJhltslHU7xJFX8hlXK7WoRqJqMwwZAAAAAAAAAAAAAAAAAAAAAAAAAAAAAAAAAAAAAAAAAAAAAAAAAAAAAAAAAAAAA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en-US"/>
          </a:p>
        </p:txBody>
      </p:sp>
      <p:sp>
        <p:nvSpPr>
          <p:cNvPr id="6152" name="AutoShape 4" descr="data:image/jpeg;base64,/9j/4AAQSkZJRgABAQAAAQABAAD/2wCEAAkGBwgHBgkIBwgKCgkLDRYPDQwMDRsUFRAWIB0iIiAdHx8kKDQsJCYxJx8fLT0tMTU3Ojo6Iys/RD84QzQ5OjcBCgoKDQwNGg8PGjclHyU3Nzc3Nzc3Nzc3Nzc3Nzc3Nzc3Nzc3Nzc3Nzc3Nzc3Nzc3Nzc3Nzc3Nzc3Nzc3Nzc3N//AABEIAG0AlwMBEQACEQEDEQH/xAAcAAEAAgMBAQEAAAAAAAAAAAAABgcDBAUCCAH/xABIEAAABAMBCQsJBgUFAAAAAAAAAQIDBAURBgcSFyE2UVWT0RMVFjFBcXSBsrPSFCIyNVZhc6HTQlJykbHBI1NikpQ0RFSCov/EABoBAQACAwEAAAAAAAAAAAAAAAAEBQECAwb/xAA0EQABAwECDQQCAgIDAAAAAAAAAQIDBBNSBRESFSExMzRRU3Hh8BRBkaGBsTLRYcEiI0L/2gAMAwEAAhEDEQA/ALxAAAAAAAAAAAAAAAAAAAAAAAAAAAAAAAAAAAAAAAAAAAAAAAAAAAAAAAAAAAAAAAAAAAAc20M4Ykcqej4gr5KColBHQ1qPiSQ6wxOmejGnKaVImK9SEYWGdEOa8vCLHNTr/wBdyBnRt0YWGdEOa8vCGanX/ruM6NujCwzohzXl4QzU6/8AXcZ0bdGFhnRDmvLwhmp1/wCu4zo26MLDOiHNeXhDNTr/ANdxnRt0YWGdEOa8vCGanX/ruM6NujCwzohzXl4QzU6/9dxnRt0YWGdEOa8vCGanX/ruM6NujCwzohzXl4QzU6/9dxnRt0YWGdEOa8vCGanX/ruM6NujCwzohzXl4QzU6/8AXcZ0bdGFhnRDmvLwhmp1/wCu4zo26MLDOiHNeXhDNTr/ANdxnRt0YWGdEOf5BeEM1Ov/AF3GdG3SaWZnKZ/J2pilg2ScUorw1X1KGZcdPcK+ohsZFZjxk6CVJmI9EOqOJ2AAHxAClrpVoim038ih11hIMzSVDxLc+0fVxF15x6DB9NZx5a61KKvntH5CakIcLArgAFSzgZFSzgBUs4AVLOAFSzgBUs4AVLOAFSzgBUs4AVLOAFSzgBUs4GC7rl+RsL8R3tmPO4R3hT0OD93Qlggk0ADg2vtGzZuXJiXGt2dcXeNM397fZzrQ8RF7swkU1Os78lNBHqahIGZS6SBldFgCLJSE1qfpizza/mr8dyuzk3l/fY2LpHkz9lZNHw8GzDKiXEuGltJVIlNmdKkRVGmD8pJ3sVceL+zevVHQNciaytleifMLgqE1lvWttBAWZioaGKQQkTurBOX1UopjpT0DzChpad9Q1XZapi84l7U1LadUTIx4zh4RYD2VhNan6Yk5tfzF+O5Hzk3l/fYYRYD2VhNan6YZtfzF+O4zk2599hhFgPZWE1qfphm1/M+u4zk3l/fY9M3RJWbpE/ZeHS3ymhaFGXUaC/UYXB0mLRJ58hMJMx6WE1aiZJFSB6cQEDCvMtsrcvTZSk6pIzNJ4sR4hXK2VsqRuVULBHxujtGoQjCLAeysLrU/TFlm1/MX47lfnJvL++wwiwHsrC61P0wza/mL8dxnJvL++x7YugwDz7bXBaELdFkmu6pxVOn8sYdg97UVbRfPyZbhFrnI3I1/57HYtfaWX2amqIHg/CRN8wl2/qlFKqUVKXh/d+Yj0tK+oZl5app89zvU1TadyNyMfnQ0JNbaAms2hIDgzCNeUOki/v0qva8tLwh1loXxsV9oujzic4q5sr0Zka/OBYG9Uvp/oIXUp2CrtH8V+SyyG8DZZZaYbJthtDaC4koSREXUQ1VVXSplERNRkGDJ+HxACibeT7f6ercaXfQkP/DYzGXKrrP5EQ9JRQWMWnWus87WT2smjUhHBMIZYtu8gLN8zXdCoot6k/P7Ler3Rn4/RXKvRPmFuVKaye3XfW8v6IXaMVeC9m7qWeE/5N6EdsW229aqWNuoStCnqKSoqkeI+QTKtVSByoRKREWZuMz2/abYtfMG2W0NtpUiiEJIiLzE8hDShVVp2qvmk2rURKhyJ5oOjcugYWYTuKh46HaiGjhFeY4klF6SfmOOEXuZEitXEuP+zrg5jXvVHJj0EUjmksR0Sy3W9bdUhNeOhGZEJ7FVWoqkKREa9UQn1z1RnYy0qTM70m1mRV5TaOv6EKuu3iPz3LSh3d/nsV2hKlqJKSM1GdCIixmYtlKnWbu8010ZHf469g520V5Pk6WEt1fgzwMomaY2HUqWxpJJ1JmZw66EVS9w0kmjyF/5J8m8cMiPRVavwSK69lUz0JHbcEXBewXr/RKwntU6HCsZlXKukpEmr2D+hGo9u0+gCHlz0oAAAQ26ZPzlMlOEYXSKjaoTTjSj7R/OnX7hPoKe1kyl1IQa6ezjxJrUpcehKAAYLFt3kBZvma7oVFFvUn5/Zb1e6M/H6K5V6J8wtypTWT26763l/RC7RirwXs3dSzwn/JvQ4Fh8rpV8f9jEus3dxFo9u0z3Rcs5l+JHdpGlBu7fPdTNdvDvPY61yDKOJ6IrtJHDCmxTr/ZIwZtF6EPmvrWN6Q52jFhH/BOiEGbaO6qTq55kdaf4S+6UKyu3iPz3LKh3d/nsV8w6th5t5s6LbUS0n7yOpC1c1HIqKVTXK1UVCUYRLS/8xrUI2CFm6n4fZNzjOZoS6BaN2KYbXFtGlbiUn/ARxGfMNX4Op0aq4jaOvmc9EUzXXsqWOgo7bgxgvYL1/wBIZwntU6HCsZlXKukpEmr2D+hGo9u0+gCHlz0oAHh51DDSnXVEltBGpSjPERFxmCIqriQwq4kxqfP9qp0ufzt+OVUmz8xlJ/ZQXFt6x6imgSGNGnmqmZZpFcYIaVOvyaNmh1SxDLQ2X9alHxdRY+shs6ZElbH7qYZCro3SeyHPHY4Fi27yAs3zNd0Kii3qT8/st6vdGfj9Fcq9E+YW5UprJ7dd9by/ohdoxV4L2bupZ4T/AJN6HAsPldKvj/sYl1m7uItHt2me6LlnMvxI7tI0oN3b57qZrt4d57HWuQZRxPRFdpI4YU2Kdf7JGDNovQh819axvSHO0YsI/wCCdEIM20d1UnVzzI60/wAJfdKFZXbxH57llQ7u/wA9iv4dpUQ+0w3S/cWSE14qmdCFq5clFUqmtylREJhgytB96B1x+EV+c4P8/Hcn5tm4oZYW5tP2Ypl1SoK9Q4lR0ePiI6/dGr8JQK1U0/Hc2Zg6VrkXGh4uu5Us9CR23BtgvYL1X/RjCe1TocOxmVcq6SkSavYP6Eaj27T6AIeXPSgAV/dXn/kkvRKIdVHoor56h+i3m/7H8iMWeDYMt9oupP2VuEZ8hlmmtSp0Ea1kkjSRqOlVHQus+QXi6ikTSpaFpYSBgrmCWZa+1EMpcbq80dUuLvvOOvPUUtO9763G9MSl1OxrKTE1cZVouykLFt3kBZvma7oVFFvUn5/Zb1e6M/H6K5V6J8wtypTWT26763l/RC7RirwXs3dSzwn/ACb0OBYfK6VfH/YxLrN3cRaPbtM90XLOZfiR3aRpQbu3z3UzXbw7z2OtcgyjieiK7SRwwpsU6/2SMGbRehD5r61jekOdoxYR/wAE6IQZto7qpOrnmR1p/hL7pQrK7eI/PcsqHd3+exXZYqC2KkzeVRH893+8xrkt4G1o/iZ4CJfOPhiN5ym7I+2echrI1uQug6RSOy00+5Krr2VLPQkdtwQsF7Bev+kJeE9qnQhTa1NrJbalJUk6kpJ0MusWCoipiUrkVU0ob8C/NY+MZhIaLilPPrJCC3ZXGfXxDk9sTGq5yJiQ7MfK9yNRVxr/AJL9lECmWy1iDS4tzck0NxZ1NZ8pnzmPMSPV71cp6SNuQ1GldT2T2Zmc3ioqPtVexC3DJSKJ8ymK9LmpQWkE1RHGjWxaCtmhp5Hq50mk0ODNj/asv/I7eqquUcvTUvMO4tNlVWUTZ/hG1uKXL/dalfelfUpxCMnqUntrPSScVPY2WXoOHwYsf7Vl+SRJ9VVcojelpeYd2d8F5tI5fKl2kZbRBEkkuFQzXRN7jEWH1MUjpLPWSZfTyRpGr9RHzsvZIyMuFqMf9CRL9VVcojempuYdy1TVl7RxTEQ7aVlg2WtzIk0OuOtcfOI1M6pgRUSPHjO9Q2nnVFV+o0ZNKLKSqaQ0ei1TTiodd+SDSREodZZqmRisWPWc4oaaN6OSTUe5/LLKzqbxExctQ00p4yM0JIjIqJIv2GsEtTFGjEj1GZoqaV6vWTWbVlWLLWbmC4xq0rL5raNs0roRYzI64uYaVLqmdmSseI3p208DspHnJibO2TiIl587WNpNxalmV6WKp1HdtRVNREsji6npnKqrIdqRFZeTSiZS9u0jDqY5BpNaqEaKpNPXxiPN6iWRr1j1EiKwijViP1kf4L2V9r2dWW0S/VVPKInpabmDgvZX2vZ1ZbRj1VTyh6Wm5h7Ys3ZZl9t0rXMmaFkqm5ljodc4w6pqVRUsjZtNTtVFtDr2qhrLWjmaI520zLCkspavEkSixGo64/xDhTOqYGZCR4zvUNp53ZSvOPwYsl7Wo/sSJHqqrlEf0tNzCUWPszJZQ6U6hpkcchRG2ys0YiVWh3tOM+T8xCqqqaX/AKnNxEympoo1tGrjJkzFsOrNCDUSyKt4tBpOmehlxCvVqppUmo5FPnqdmW/Mfj/3TvbMerh2beiHmZto7qaVR0OIqAFQAqAFQAqAFQAqAFQAqAFQAqAFQAqAFQBvyKVvTqbQ8AxiU6rzlfcTyq6iHKaVIo1ep2giWV6NQuqYwKIWBKChW71BQamIUuQlZucyp+RjzbH5Tsp3HSehcxETJTgY0wj0LFvMN7kl5S0uQ5st7m2lN6ZK82p0zGfLVOYZV7XNRfnzz3MI1UXF8HZOVS5SjUqAhTMzqZmynH8hytXp/wClOtm3gfm9Mt0fCahOwZtZLyizZwG9Mt0fCahOwLWS8os2cBvTLdHwmoTsC1kvKLNnAb0y3R8JqE7AtZLyizZwG9Mt0fCahOwLWS8os2cBvTLdHwmoTsC1kvKLNnAb0y3R8JqE7AtZLyizZwG9Mt0fCahOwLWS8os2cBvTLdHwmoTsC1kvKLNnAb0y3R8JqE7AtZLyizZwG9Mt0fCahOwLWS8os2cBvTLdHwmoTsC1kvKLNnAb0y3R8JqE7AtZLyizZwG9Mt0fCahOwLWS8os2cBvTLdHwmoTsC1kvKLNnAyMS+Dhl38PCsNLpS+baSk6dRDVz3OTEqmUa1NSGZ1pDqDbdQlaFYjSoqkY1RcWlDKpj0KeGYVhgjJhltslHU7xJFX8hlXK7WoRqJqMwwZAAAAAAAAAAAAAAAAAAAAAAAAAAAAAAAAAAAAAAAAAAAAAAAAAAAAAAAAAAAAAA/9k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en-US"/>
          </a:p>
        </p:txBody>
      </p:sp>
      <p:pic>
        <p:nvPicPr>
          <p:cNvPr id="6153" name="Picture 6" descr="http://utahpeoplespost.com/logos/atmel_logo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062" y="2384425"/>
            <a:ext cx="549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8" descr="http://oshwlogo.com/logos/oshw-logo-800-px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775" y="1658938"/>
            <a:ext cx="806450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05075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dlnmh9ip6v2uc.cloudfront.net/images/products/1/1/0/2/1/11021-02a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404145"/>
            <a:ext cx="5857875" cy="585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Left Brace 1"/>
          <p:cNvSpPr>
            <a:spLocks/>
          </p:cNvSpPr>
          <p:nvPr/>
        </p:nvSpPr>
        <p:spPr bwMode="auto">
          <a:xfrm>
            <a:off x="2319337" y="5530057"/>
            <a:ext cx="280988" cy="1143000"/>
          </a:xfrm>
          <a:prstGeom prst="leftBrace">
            <a:avLst>
              <a:gd name="adj1" fmla="val 8324"/>
              <a:gd name="adj2" fmla="val 50000"/>
            </a:avLst>
          </a:prstGeom>
          <a:noFill/>
          <a:ln w="317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en-US"/>
          </a:p>
        </p:txBody>
      </p:sp>
      <p:sp>
        <p:nvSpPr>
          <p:cNvPr id="10244" name="TextBox 2"/>
          <p:cNvSpPr txBox="1">
            <a:spLocks noChangeArrowheads="1"/>
          </p:cNvSpPr>
          <p:nvPr/>
        </p:nvSpPr>
        <p:spPr bwMode="auto">
          <a:xfrm>
            <a:off x="947737" y="5685632"/>
            <a:ext cx="1371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2000" b="1">
                <a:solidFill>
                  <a:schemeClr val="tx1"/>
                </a:solidFill>
              </a:rPr>
              <a:t>Analog INPUTS</a:t>
            </a:r>
          </a:p>
        </p:txBody>
      </p:sp>
      <p:sp>
        <p:nvSpPr>
          <p:cNvPr id="10245" name="Left Brace 7"/>
          <p:cNvSpPr>
            <a:spLocks/>
          </p:cNvSpPr>
          <p:nvPr/>
        </p:nvSpPr>
        <p:spPr bwMode="auto">
          <a:xfrm flipH="1">
            <a:off x="6510337" y="4082257"/>
            <a:ext cx="280988" cy="2551113"/>
          </a:xfrm>
          <a:prstGeom prst="leftBrace">
            <a:avLst>
              <a:gd name="adj1" fmla="val 8322"/>
              <a:gd name="adj2" fmla="val 50000"/>
            </a:avLst>
          </a:prstGeom>
          <a:noFill/>
          <a:ln w="317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en-US"/>
          </a:p>
        </p:txBody>
      </p:sp>
      <p:sp>
        <p:nvSpPr>
          <p:cNvPr id="10246" name="TextBox 8"/>
          <p:cNvSpPr txBox="1">
            <a:spLocks noChangeArrowheads="1"/>
          </p:cNvSpPr>
          <p:nvPr/>
        </p:nvSpPr>
        <p:spPr bwMode="auto">
          <a:xfrm>
            <a:off x="6891337" y="5064920"/>
            <a:ext cx="18288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2000" b="1">
                <a:solidFill>
                  <a:schemeClr val="tx1"/>
                </a:solidFill>
              </a:rPr>
              <a:t>Digital I\O</a:t>
            </a:r>
          </a:p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1200" b="1">
                <a:solidFill>
                  <a:schemeClr val="tx1"/>
                </a:solidFill>
              </a:rPr>
              <a:t>PWM(3, 5, 6, 9, 10, 11)</a:t>
            </a:r>
          </a:p>
        </p:txBody>
      </p:sp>
      <p:sp>
        <p:nvSpPr>
          <p:cNvPr id="10247" name="Left Brace 9"/>
          <p:cNvSpPr>
            <a:spLocks/>
          </p:cNvSpPr>
          <p:nvPr/>
        </p:nvSpPr>
        <p:spPr bwMode="auto">
          <a:xfrm rot="16200000" flipH="1">
            <a:off x="3126581" y="1497014"/>
            <a:ext cx="280987" cy="501650"/>
          </a:xfrm>
          <a:prstGeom prst="leftBrace">
            <a:avLst>
              <a:gd name="adj1" fmla="val 8331"/>
              <a:gd name="adj2" fmla="val 50000"/>
            </a:avLst>
          </a:prstGeom>
          <a:noFill/>
          <a:ln w="317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en-US"/>
          </a:p>
        </p:txBody>
      </p:sp>
      <p:sp>
        <p:nvSpPr>
          <p:cNvPr id="10248" name="TextBox 10"/>
          <p:cNvSpPr txBox="1">
            <a:spLocks noChangeArrowheads="1"/>
          </p:cNvSpPr>
          <p:nvPr/>
        </p:nvSpPr>
        <p:spPr bwMode="auto">
          <a:xfrm>
            <a:off x="2265362" y="964407"/>
            <a:ext cx="1981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2000" b="1">
                <a:solidFill>
                  <a:schemeClr val="tx1"/>
                </a:solidFill>
              </a:rPr>
              <a:t>PWR IN</a:t>
            </a:r>
            <a:endParaRPr lang="en-US" altLang="en-US" sz="1100" b="1">
              <a:solidFill>
                <a:schemeClr val="tx1"/>
              </a:solidFill>
            </a:endParaRPr>
          </a:p>
        </p:txBody>
      </p:sp>
      <p:sp>
        <p:nvSpPr>
          <p:cNvPr id="10249" name="TextBox 11"/>
          <p:cNvSpPr txBox="1">
            <a:spLocks noChangeArrowheads="1"/>
          </p:cNvSpPr>
          <p:nvPr/>
        </p:nvSpPr>
        <p:spPr bwMode="auto">
          <a:xfrm>
            <a:off x="3843337" y="964407"/>
            <a:ext cx="3048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2000" b="1">
                <a:solidFill>
                  <a:schemeClr val="tx1"/>
                </a:solidFill>
              </a:rPr>
              <a:t>USB </a:t>
            </a:r>
          </a:p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2000" b="1">
                <a:solidFill>
                  <a:schemeClr val="tx1"/>
                </a:solidFill>
              </a:rPr>
              <a:t>(to Computer)</a:t>
            </a:r>
            <a:endParaRPr lang="en-US" altLang="en-US" sz="1100" b="1">
              <a:solidFill>
                <a:schemeClr val="tx1"/>
              </a:solidFill>
            </a:endParaRPr>
          </a:p>
        </p:txBody>
      </p:sp>
      <p:sp>
        <p:nvSpPr>
          <p:cNvPr id="10250" name="Left Brace 12"/>
          <p:cNvSpPr>
            <a:spLocks/>
          </p:cNvSpPr>
          <p:nvPr/>
        </p:nvSpPr>
        <p:spPr bwMode="auto">
          <a:xfrm rot="16200000" flipH="1">
            <a:off x="5226843" y="1497014"/>
            <a:ext cx="280987" cy="501650"/>
          </a:xfrm>
          <a:prstGeom prst="leftBrace">
            <a:avLst>
              <a:gd name="adj1" fmla="val 8331"/>
              <a:gd name="adj2" fmla="val 50000"/>
            </a:avLst>
          </a:prstGeom>
          <a:noFill/>
          <a:ln w="317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en-US"/>
          </a:p>
        </p:txBody>
      </p:sp>
      <p:sp>
        <p:nvSpPr>
          <p:cNvPr id="10251" name="Left Brace 13"/>
          <p:cNvSpPr>
            <a:spLocks/>
          </p:cNvSpPr>
          <p:nvPr/>
        </p:nvSpPr>
        <p:spPr bwMode="auto">
          <a:xfrm flipH="1">
            <a:off x="6510337" y="3425032"/>
            <a:ext cx="280988" cy="276225"/>
          </a:xfrm>
          <a:prstGeom prst="leftBrace">
            <a:avLst>
              <a:gd name="adj1" fmla="val 8333"/>
              <a:gd name="adj2" fmla="val 50000"/>
            </a:avLst>
          </a:prstGeom>
          <a:noFill/>
          <a:ln w="317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en-US"/>
          </a:p>
        </p:txBody>
      </p:sp>
      <p:sp>
        <p:nvSpPr>
          <p:cNvPr id="10252" name="TextBox 14"/>
          <p:cNvSpPr txBox="1">
            <a:spLocks noChangeArrowheads="1"/>
          </p:cNvSpPr>
          <p:nvPr/>
        </p:nvSpPr>
        <p:spPr bwMode="auto">
          <a:xfrm>
            <a:off x="6910387" y="3271045"/>
            <a:ext cx="1524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2000" b="1">
                <a:solidFill>
                  <a:schemeClr val="tx1"/>
                </a:solidFill>
              </a:rPr>
              <a:t>SCL\SDA</a:t>
            </a:r>
          </a:p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1200" b="1">
                <a:solidFill>
                  <a:schemeClr val="tx1"/>
                </a:solidFill>
              </a:rPr>
              <a:t>(I2C Bus)</a:t>
            </a:r>
          </a:p>
        </p:txBody>
      </p:sp>
      <p:sp>
        <p:nvSpPr>
          <p:cNvPr id="10253" name="Left Brace 15"/>
          <p:cNvSpPr>
            <a:spLocks/>
          </p:cNvSpPr>
          <p:nvPr/>
        </p:nvSpPr>
        <p:spPr bwMode="auto">
          <a:xfrm>
            <a:off x="2319337" y="4507707"/>
            <a:ext cx="280988" cy="850900"/>
          </a:xfrm>
          <a:prstGeom prst="leftBrace">
            <a:avLst>
              <a:gd name="adj1" fmla="val 8342"/>
              <a:gd name="adj2" fmla="val 50000"/>
            </a:avLst>
          </a:prstGeom>
          <a:noFill/>
          <a:ln w="317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en-US"/>
          </a:p>
        </p:txBody>
      </p:sp>
      <p:sp>
        <p:nvSpPr>
          <p:cNvPr id="10254" name="TextBox 18"/>
          <p:cNvSpPr txBox="1">
            <a:spLocks noChangeArrowheads="1"/>
          </p:cNvSpPr>
          <p:nvPr/>
        </p:nvSpPr>
        <p:spPr bwMode="auto">
          <a:xfrm>
            <a:off x="947737" y="4579145"/>
            <a:ext cx="1371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2000" b="1">
                <a:solidFill>
                  <a:schemeClr val="tx1"/>
                </a:solidFill>
              </a:rPr>
              <a:t>POWER </a:t>
            </a:r>
          </a:p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1200" b="1">
                <a:solidFill>
                  <a:schemeClr val="tx1"/>
                </a:solidFill>
              </a:rPr>
              <a:t>5V / 3.3V / GND</a:t>
            </a:r>
          </a:p>
        </p:txBody>
      </p:sp>
      <p:sp>
        <p:nvSpPr>
          <p:cNvPr id="10255" name="TextBox 19"/>
          <p:cNvSpPr txBox="1">
            <a:spLocks noChangeArrowheads="1"/>
          </p:cNvSpPr>
          <p:nvPr/>
        </p:nvSpPr>
        <p:spPr bwMode="auto">
          <a:xfrm>
            <a:off x="6815137" y="1869282"/>
            <a:ext cx="1524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2000" b="1">
                <a:solidFill>
                  <a:schemeClr val="tx1"/>
                </a:solidFill>
              </a:rPr>
              <a:t>RESET</a:t>
            </a:r>
            <a:endParaRPr lang="en-US" altLang="en-US" sz="1200" b="1">
              <a:solidFill>
                <a:schemeClr val="tx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 flipH="1">
            <a:off x="6457950" y="2072482"/>
            <a:ext cx="596900" cy="409575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Arduino Overview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78154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Go ahead and plug your board in!</a:t>
            </a:r>
            <a:endParaRPr lang="en-US" dirty="0"/>
          </a:p>
        </p:txBody>
      </p:sp>
      <p:pic>
        <p:nvPicPr>
          <p:cNvPr id="12291" name="Picture 2" descr="https://dlnmh9ip6v2uc.cloudfront.net/images/products/1/1/3/0/1/11301-0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963863"/>
            <a:ext cx="1565275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" y="2197100"/>
            <a:ext cx="2405063" cy="309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7" descr="http://us.123rf.com/400wm/400/400/daboost/daboost1102/daboost110200032/8948217-3d-laptop-computer-isolated-on-white-with-clipping-path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150" y="2667000"/>
            <a:ext cx="324485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848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Replace the 9V with the Arduino</a:t>
            </a:r>
            <a:endParaRPr lang="en-US" dirty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57363"/>
            <a:ext cx="4965700" cy="364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526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50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314537" y="2411048"/>
            <a:ext cx="1078816" cy="1083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kit</a:t>
            </a: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1" y="1047750"/>
            <a:ext cx="1652216" cy="252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5881015" y="3625850"/>
            <a:ext cx="1812494" cy="1727200"/>
            <a:chOff x="5881015" y="3625850"/>
            <a:chExt cx="1812494" cy="1727200"/>
          </a:xfrm>
        </p:grpSpPr>
        <p:pic>
          <p:nvPicPr>
            <p:cNvPr id="1126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1015" y="3625850"/>
              <a:ext cx="1812494" cy="1727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6204570" y="4125952"/>
              <a:ext cx="95045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/>
                <a:t>9V battery</a:t>
              </a:r>
            </a:p>
          </p:txBody>
        </p:sp>
      </p:grp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1" y="3568700"/>
            <a:ext cx="1803292" cy="276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34309" y="3644900"/>
            <a:ext cx="1420582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100" dirty="0" smtClean="0"/>
              <a:t>Some kind of Arduino</a:t>
            </a:r>
            <a:endParaRPr lang="en-US" sz="1100" dirty="0"/>
          </a:p>
        </p:txBody>
      </p:sp>
      <p:grpSp>
        <p:nvGrpSpPr>
          <p:cNvPr id="24" name="Group 23"/>
          <p:cNvGrpSpPr/>
          <p:nvPr/>
        </p:nvGrpSpPr>
        <p:grpSpPr>
          <a:xfrm>
            <a:off x="3253800" y="1079500"/>
            <a:ext cx="4931968" cy="1244600"/>
            <a:chOff x="3253800" y="1079500"/>
            <a:chExt cx="4931968" cy="1244600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6717"/>
            <a:stretch/>
          </p:blipFill>
          <p:spPr bwMode="auto">
            <a:xfrm>
              <a:off x="3253800" y="1079500"/>
              <a:ext cx="4931968" cy="1244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Rectangle 9"/>
            <p:cNvSpPr/>
            <p:nvPr/>
          </p:nvSpPr>
          <p:spPr>
            <a:xfrm>
              <a:off x="3962400" y="2133599"/>
              <a:ext cx="228600" cy="104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057900" y="2147886"/>
              <a:ext cx="228600" cy="104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786563" y="2143124"/>
              <a:ext cx="228600" cy="104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496175" y="2143124"/>
              <a:ext cx="228600" cy="104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253800" y="3606800"/>
            <a:ext cx="2455047" cy="1219200"/>
            <a:chOff x="3253800" y="3606800"/>
            <a:chExt cx="2455047" cy="1219200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 b="67395"/>
            <a:stretch/>
          </p:blipFill>
          <p:spPr bwMode="auto">
            <a:xfrm>
              <a:off x="3253800" y="3606800"/>
              <a:ext cx="2455047" cy="1219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Rectangle 17"/>
            <p:cNvSpPr/>
            <p:nvPr/>
          </p:nvSpPr>
          <p:spPr>
            <a:xfrm>
              <a:off x="3757613" y="4648199"/>
              <a:ext cx="228600" cy="104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253800" y="4826000"/>
            <a:ext cx="2465984" cy="1265759"/>
            <a:chOff x="3253800" y="4826000"/>
            <a:chExt cx="2465984" cy="1265759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66300"/>
            <a:stretch/>
          </p:blipFill>
          <p:spPr bwMode="auto">
            <a:xfrm>
              <a:off x="3253800" y="4826000"/>
              <a:ext cx="2465984" cy="12657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Rectangle 18"/>
            <p:cNvSpPr/>
            <p:nvPr/>
          </p:nvSpPr>
          <p:spPr>
            <a:xfrm>
              <a:off x="3486151" y="5857874"/>
              <a:ext cx="228600" cy="104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5790233" y="2413339"/>
            <a:ext cx="103947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smtClean="0"/>
              <a:t>10k</a:t>
            </a:r>
            <a:r>
              <a:rPr lang="el-GR" sz="1400" dirty="0" smtClean="0"/>
              <a:t>Ω</a:t>
            </a:r>
            <a:r>
              <a:rPr lang="en-US" sz="1400" dirty="0" smtClean="0"/>
              <a:t> Resistor</a:t>
            </a:r>
            <a:endParaRPr lang="en-US" sz="1400" dirty="0"/>
          </a:p>
        </p:txBody>
      </p:sp>
      <p:pic>
        <p:nvPicPr>
          <p:cNvPr id="87046" name="Picture 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483" y="2453620"/>
            <a:ext cx="995994" cy="995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3390900" y="2413339"/>
            <a:ext cx="9906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smtClean="0"/>
              <a:t>1k</a:t>
            </a:r>
            <a:r>
              <a:rPr lang="el-GR" sz="1400" dirty="0" smtClean="0"/>
              <a:t>Ω</a:t>
            </a:r>
            <a:r>
              <a:rPr lang="en-US" sz="1400" dirty="0" smtClean="0"/>
              <a:t> Resistor</a:t>
            </a:r>
            <a:endParaRPr lang="en-US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4267200" y="2895600"/>
            <a:ext cx="29687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or</a:t>
            </a:r>
            <a:endParaRPr lang="en-US" sz="1000" dirty="0"/>
          </a:p>
        </p:txBody>
      </p:sp>
      <p:pic>
        <p:nvPicPr>
          <p:cNvPr id="87051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910124" y="2591729"/>
            <a:ext cx="815975" cy="81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055" name="Picture 15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591729"/>
            <a:ext cx="846903" cy="853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6798960" y="2876605"/>
            <a:ext cx="29687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or</a:t>
            </a:r>
            <a:endParaRPr lang="en-US" sz="1000" dirty="0"/>
          </a:p>
        </p:txBody>
      </p:sp>
      <p:sp>
        <p:nvSpPr>
          <p:cNvPr id="27" name="Rectangle 26"/>
          <p:cNvSpPr/>
          <p:nvPr/>
        </p:nvSpPr>
        <p:spPr>
          <a:xfrm>
            <a:off x="3329940" y="2412207"/>
            <a:ext cx="2339341" cy="1079949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5745481" y="2412207"/>
            <a:ext cx="2346960" cy="1079949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29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Adding control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027112"/>
            <a:ext cx="8229600" cy="4906963"/>
          </a:xfrm>
        </p:spPr>
        <p:txBody>
          <a:bodyPr/>
          <a:lstStyle/>
          <a:p>
            <a:r>
              <a:rPr lang="en-US" dirty="0" smtClean="0"/>
              <a:t>Let’s </a:t>
            </a:r>
            <a:r>
              <a:rPr lang="en-US" dirty="0"/>
              <a:t>use the </a:t>
            </a:r>
            <a:r>
              <a:rPr lang="en-US" dirty="0" smtClean="0"/>
              <a:t>Arduino and </a:t>
            </a:r>
            <a:r>
              <a:rPr lang="en-US" dirty="0"/>
              <a:t>start </a:t>
            </a:r>
            <a:r>
              <a:rPr lang="en-US" dirty="0" smtClean="0"/>
              <a:t>programming</a:t>
            </a:r>
            <a:r>
              <a:rPr lang="en-US" dirty="0"/>
              <a:t>!!!</a:t>
            </a:r>
          </a:p>
        </p:txBody>
      </p:sp>
      <p:pic>
        <p:nvPicPr>
          <p:cNvPr id="35843" name="Picture 4" descr="http://www.madlab.cc/wp-content/uploads/2012/10/Hello-Worl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2286000"/>
            <a:ext cx="6534150" cy="423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845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encrypted-tbn2.gstatic.com/images?q=tbn:ANd9GcTfoTZCcHJ00vQE7jM8OKWxxJkHFoY1p5Ir69BRdCbeOFJGD7J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3037111"/>
            <a:ext cx="6132292" cy="36793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Concepts: INPUT vs. OUTPUT</a:t>
            </a:r>
            <a:endParaRPr lang="en-US" dirty="0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Referenced from the perspective of the microcontroller (electrical board).</a:t>
            </a:r>
            <a:endParaRPr lang="en-US" dirty="0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85800" y="2209800"/>
            <a:ext cx="38862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lIns="90000" tIns="46800" rIns="90000" bIns="46800"/>
          <a:lstStyle>
            <a:lvl1pPr marL="342900" indent="-342900" algn="l" defTabSz="457200" rtl="0" eaLnBrk="0" fontAlgn="base" hangingPunct="0">
              <a:spcBef>
                <a:spcPts val="7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5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5pPr>
            <a:lvl6pPr marL="25146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6pPr>
            <a:lvl7pPr marL="29718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7pPr>
            <a:lvl8pPr marL="34290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8pPr>
            <a:lvl9pPr marL="38862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Times New Roman" charset="0"/>
              <a:buNone/>
              <a:defRPr/>
            </a:pPr>
            <a:r>
              <a:rPr lang="en-US" sz="2400" b="1" dirty="0" smtClean="0"/>
              <a:t>Inputs</a:t>
            </a:r>
            <a:r>
              <a:rPr lang="en-US" sz="2000" dirty="0" smtClean="0"/>
              <a:t> is a signal / information going into the board.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572000" y="2209800"/>
            <a:ext cx="3962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lIns="90000" tIns="46800" rIns="90000" bIns="46800"/>
          <a:lstStyle>
            <a:lvl1pPr marL="342900" indent="-342900" algn="l" defTabSz="457200" rtl="0" eaLnBrk="0" fontAlgn="base" hangingPunct="0">
              <a:spcBef>
                <a:spcPts val="7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5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5pPr>
            <a:lvl6pPr marL="25146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6pPr>
            <a:lvl7pPr marL="29718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7pPr>
            <a:lvl8pPr marL="34290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8pPr>
            <a:lvl9pPr marL="38862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Times New Roman" charset="0"/>
              <a:buNone/>
              <a:defRPr/>
            </a:pPr>
            <a:r>
              <a:rPr lang="en-US" sz="2400" b="1" dirty="0" smtClean="0"/>
              <a:t>Output</a:t>
            </a:r>
            <a:r>
              <a:rPr lang="en-US" sz="2000" dirty="0" smtClean="0"/>
              <a:t> is any signal exiting the board.</a:t>
            </a:r>
          </a:p>
          <a:p>
            <a:pPr marL="0" indent="0" eaLnBrk="1" hangingPunct="1">
              <a:buFont typeface="Times New Roman" charset="0"/>
              <a:buNone/>
              <a:defRPr/>
            </a:pPr>
            <a:endParaRPr lang="en-US" sz="2000" dirty="0" smtClean="0"/>
          </a:p>
        </p:txBody>
      </p:sp>
      <p:sp>
        <p:nvSpPr>
          <p:cNvPr id="36871" name="Rectangle 2"/>
          <p:cNvSpPr>
            <a:spLocks noChangeArrowheads="1"/>
          </p:cNvSpPr>
          <p:nvPr/>
        </p:nvSpPr>
        <p:spPr bwMode="auto">
          <a:xfrm>
            <a:off x="649288" y="4876800"/>
            <a:ext cx="788511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>
                <a:solidFill>
                  <a:schemeClr val="tx1"/>
                </a:solidFill>
              </a:rPr>
              <a:t>Almost all systems that use physical computing will have some form of output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en-US">
              <a:solidFill>
                <a:schemeClr val="tx1"/>
              </a:solidFill>
            </a:endParaRP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>
                <a:solidFill>
                  <a:schemeClr val="tx1"/>
                </a:solidFill>
              </a:rPr>
              <a:t>What are some examples of Outputs?</a:t>
            </a:r>
          </a:p>
        </p:txBody>
      </p:sp>
    </p:spTree>
    <p:extLst>
      <p:ext uri="{BB962C8B-B14F-4D97-AF65-F5344CB8AC3E}">
        <p14:creationId xmlns:p14="http://schemas.microsoft.com/office/powerpoint/2010/main" val="417402766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Concepts: INPUT vs. OUTPUT</a:t>
            </a:r>
            <a:endParaRPr lang="en-US" dirty="0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Referenced from the perspective of the microcontroller (electrical board).</a:t>
            </a:r>
            <a:endParaRPr lang="en-US" dirty="0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85800" y="2209800"/>
            <a:ext cx="38862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lIns="90000" tIns="46800" rIns="90000" bIns="46800"/>
          <a:lstStyle>
            <a:lvl1pPr marL="342900" indent="-342900" algn="l" defTabSz="457200" rtl="0" eaLnBrk="0" fontAlgn="base" hangingPunct="0">
              <a:spcBef>
                <a:spcPts val="7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5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5pPr>
            <a:lvl6pPr marL="25146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6pPr>
            <a:lvl7pPr marL="29718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7pPr>
            <a:lvl8pPr marL="34290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8pPr>
            <a:lvl9pPr marL="38862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Times New Roman" charset="0"/>
              <a:buNone/>
              <a:defRPr/>
            </a:pPr>
            <a:r>
              <a:rPr lang="en-US" sz="2400" b="1" dirty="0" smtClean="0"/>
              <a:t>Inputs</a:t>
            </a:r>
            <a:r>
              <a:rPr lang="en-US" sz="2000" dirty="0" smtClean="0"/>
              <a:t> is a signal / information going into the board.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572000" y="2209800"/>
            <a:ext cx="3962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lIns="90000" tIns="46800" rIns="90000" bIns="46800"/>
          <a:lstStyle>
            <a:lvl1pPr marL="342900" indent="-342900" algn="l" defTabSz="457200" rtl="0" eaLnBrk="0" fontAlgn="base" hangingPunct="0">
              <a:spcBef>
                <a:spcPts val="7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5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5pPr>
            <a:lvl6pPr marL="25146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6pPr>
            <a:lvl7pPr marL="29718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7pPr>
            <a:lvl8pPr marL="34290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8pPr>
            <a:lvl9pPr marL="38862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Times New Roman" charset="0"/>
              <a:buNone/>
              <a:defRPr/>
            </a:pPr>
            <a:r>
              <a:rPr lang="en-US" sz="2400" b="1" dirty="0" smtClean="0"/>
              <a:t>Output</a:t>
            </a:r>
            <a:r>
              <a:rPr lang="en-US" sz="2000" dirty="0" smtClean="0"/>
              <a:t> is any signal exiting the board.</a:t>
            </a:r>
          </a:p>
          <a:p>
            <a:pPr marL="0" indent="0" eaLnBrk="1" hangingPunct="1">
              <a:buFont typeface="Times New Roman" charset="0"/>
              <a:buNone/>
              <a:defRPr/>
            </a:pPr>
            <a:endParaRPr lang="en-US" sz="2000" dirty="0" smtClean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685800" y="3771900"/>
            <a:ext cx="3886200" cy="1371600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lIns="90000" tIns="46800" rIns="90000" bIns="46800"/>
          <a:lstStyle>
            <a:lvl1pPr marL="342900" indent="-342900" algn="l" defTabSz="457200" rtl="0" eaLnBrk="0" fontAlgn="base" hangingPunct="0">
              <a:spcBef>
                <a:spcPts val="7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5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5pPr>
            <a:lvl6pPr marL="25146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6pPr>
            <a:lvl7pPr marL="29718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7pPr>
            <a:lvl8pPr marL="34290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8pPr>
            <a:lvl9pPr marL="38862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Times New Roman" charset="0"/>
              <a:buNone/>
              <a:defRPr/>
            </a:pPr>
            <a:r>
              <a:rPr lang="en-US" sz="2000" u="sng" dirty="0" smtClean="0"/>
              <a:t>Examples</a:t>
            </a:r>
            <a:r>
              <a:rPr lang="en-US" sz="2000" dirty="0" smtClean="0"/>
              <a:t>: Buttons Switches, Light Sensors, Flex Sensors, Humidity Sensors, Temperature Sensors…</a:t>
            </a:r>
            <a:endParaRPr lang="en-US" sz="1800" dirty="0" smtClean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4572000" y="3771900"/>
            <a:ext cx="3962400" cy="1371600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lIns="90000" tIns="46800" rIns="90000" bIns="46800"/>
          <a:lstStyle>
            <a:lvl1pPr marL="342900" indent="-342900" algn="l" defTabSz="457200" rtl="0" eaLnBrk="0" fontAlgn="base" hangingPunct="0">
              <a:spcBef>
                <a:spcPts val="7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5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5pPr>
            <a:lvl6pPr marL="25146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6pPr>
            <a:lvl7pPr marL="29718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7pPr>
            <a:lvl8pPr marL="34290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8pPr>
            <a:lvl9pPr marL="38862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HelveticaNeueLT Pro 57 Cn" charset="0"/>
                <a:ea typeface="+mn-ea"/>
                <a:cs typeface="+mn-cs"/>
              </a:defRPr>
            </a:lvl9pPr>
          </a:lstStyle>
          <a:p>
            <a:pPr marL="0" indent="0" eaLnBrk="1" hangingPunct="1">
              <a:defRPr/>
            </a:pPr>
            <a:r>
              <a:rPr lang="en-US" sz="2000" u="sng" dirty="0" smtClean="0"/>
              <a:t>Examples</a:t>
            </a:r>
            <a:r>
              <a:rPr lang="en-US" sz="2000" dirty="0"/>
              <a:t>: </a:t>
            </a:r>
            <a:r>
              <a:rPr lang="en-US" sz="2000" dirty="0" smtClean="0"/>
              <a:t>LEDs</a:t>
            </a:r>
            <a:r>
              <a:rPr lang="en-US" sz="2000" dirty="0"/>
              <a:t>, </a:t>
            </a:r>
            <a:r>
              <a:rPr lang="en-US" sz="2000" dirty="0" smtClean="0"/>
              <a:t>DC motor</a:t>
            </a:r>
            <a:r>
              <a:rPr lang="en-US" sz="2000" dirty="0"/>
              <a:t>, </a:t>
            </a:r>
            <a:r>
              <a:rPr lang="en-US" sz="2000" dirty="0" smtClean="0"/>
              <a:t>servo motor, </a:t>
            </a:r>
            <a:r>
              <a:rPr lang="en-US" sz="2000" dirty="0"/>
              <a:t>a </a:t>
            </a:r>
            <a:r>
              <a:rPr lang="en-US" sz="2000" dirty="0" err="1"/>
              <a:t>piezo</a:t>
            </a:r>
            <a:r>
              <a:rPr lang="en-US" sz="2000" dirty="0"/>
              <a:t> </a:t>
            </a:r>
            <a:r>
              <a:rPr lang="en-US" sz="2000" dirty="0" smtClean="0"/>
              <a:t>buzzer, relay, an </a:t>
            </a:r>
            <a:r>
              <a:rPr lang="en-US" sz="2000" dirty="0"/>
              <a:t>RGB LED</a:t>
            </a:r>
          </a:p>
          <a:p>
            <a:pPr marL="0" indent="0" eaLnBrk="1" hangingPunct="1">
              <a:buFont typeface="Times New Roman" charset="0"/>
              <a:buNone/>
              <a:defRPr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18962594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Concepts: Analog vs. Digital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smtClean="0"/>
              <a:t>Microcontrollers are digital devices – ON or OFF.  Also called – discrete.</a:t>
            </a:r>
          </a:p>
          <a:p>
            <a:endParaRPr lang="en-US" altLang="en-US" smtClean="0"/>
          </a:p>
          <a:p>
            <a:r>
              <a:rPr lang="en-US" altLang="en-US" smtClean="0"/>
              <a:t>analog signals are anything that can be a full range of values.  What are some examples? More on this later…</a:t>
            </a:r>
          </a:p>
        </p:txBody>
      </p:sp>
      <p:grpSp>
        <p:nvGrpSpPr>
          <p:cNvPr id="38916" name="Group 13"/>
          <p:cNvGrpSpPr>
            <a:grpSpLocks/>
          </p:cNvGrpSpPr>
          <p:nvPr/>
        </p:nvGrpSpPr>
        <p:grpSpPr bwMode="auto">
          <a:xfrm>
            <a:off x="123825" y="4394200"/>
            <a:ext cx="8077200" cy="1498600"/>
            <a:chOff x="124460" y="4394200"/>
            <a:chExt cx="8077200" cy="1498600"/>
          </a:xfrm>
        </p:grpSpPr>
        <p:pic>
          <p:nvPicPr>
            <p:cNvPr id="38917" name="Picture 8" descr="http://soulargrooves.com/new/wp-content/uploads/2012/11/analog-signal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>
              <a:fillRect/>
            </a:stretch>
          </p:blipFill>
          <p:spPr bwMode="auto">
            <a:xfrm>
              <a:off x="815975" y="4394200"/>
              <a:ext cx="3200400" cy="127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18" name="Picture 8" descr="http://soulargrooves.com/new/wp-content/uploads/2012/11/analog-signal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556" b="50000"/>
            <a:stretch>
              <a:fillRect/>
            </a:stretch>
          </p:blipFill>
          <p:spPr bwMode="auto">
            <a:xfrm>
              <a:off x="4895850" y="5398294"/>
              <a:ext cx="3200400" cy="494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2" name="Straight Connector 11"/>
            <p:cNvCxnSpPr/>
            <p:nvPr/>
          </p:nvCxnSpPr>
          <p:spPr bwMode="auto">
            <a:xfrm flipV="1">
              <a:off x="5021898" y="4827588"/>
              <a:ext cx="795337" cy="492125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grpSp>
          <p:nvGrpSpPr>
            <p:cNvPr id="38920" name="Group 8"/>
            <p:cNvGrpSpPr>
              <a:grpSpLocks/>
            </p:cNvGrpSpPr>
            <p:nvPr/>
          </p:nvGrpSpPr>
          <p:grpSpPr bwMode="auto">
            <a:xfrm>
              <a:off x="127635" y="4657517"/>
              <a:ext cx="657860" cy="338554"/>
              <a:chOff x="48260" y="4657517"/>
              <a:chExt cx="657860" cy="338554"/>
            </a:xfrm>
          </p:grpSpPr>
          <p:sp>
            <p:nvSpPr>
              <p:cNvPr id="38933" name="TextBox 12"/>
              <p:cNvSpPr txBox="1">
                <a:spLocks noChangeArrowheads="1"/>
              </p:cNvSpPr>
              <p:nvPr/>
            </p:nvSpPr>
            <p:spPr bwMode="auto">
              <a:xfrm>
                <a:off x="48260" y="4657517"/>
                <a:ext cx="5207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</a:pPr>
                <a:r>
                  <a:rPr lang="en-US" altLang="en-US" sz="1600">
                    <a:solidFill>
                      <a:schemeClr val="tx1"/>
                    </a:solidFill>
                  </a:rPr>
                  <a:t>5 V</a:t>
                </a:r>
              </a:p>
            </p:txBody>
          </p:sp>
          <p:cxnSp>
            <p:nvCxnSpPr>
              <p:cNvPr id="6" name="Straight Connector 5"/>
              <p:cNvCxnSpPr>
                <a:stCxn id="38933" idx="3"/>
              </p:cNvCxnSpPr>
              <p:nvPr/>
            </p:nvCxnSpPr>
            <p:spPr bwMode="auto">
              <a:xfrm>
                <a:off x="568960" y="4827588"/>
                <a:ext cx="136525" cy="0"/>
              </a:xfrm>
              <a:prstGeom prst="lin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38921" name="Group 9"/>
            <p:cNvGrpSpPr>
              <a:grpSpLocks/>
            </p:cNvGrpSpPr>
            <p:nvPr/>
          </p:nvGrpSpPr>
          <p:grpSpPr bwMode="auto">
            <a:xfrm>
              <a:off x="124460" y="5152817"/>
              <a:ext cx="661035" cy="338554"/>
              <a:chOff x="63500" y="5152817"/>
              <a:chExt cx="661035" cy="338554"/>
            </a:xfrm>
          </p:grpSpPr>
          <p:sp>
            <p:nvSpPr>
              <p:cNvPr id="38931" name="TextBox 2"/>
              <p:cNvSpPr txBox="1">
                <a:spLocks noChangeArrowheads="1"/>
              </p:cNvSpPr>
              <p:nvPr/>
            </p:nvSpPr>
            <p:spPr bwMode="auto">
              <a:xfrm>
                <a:off x="63500" y="5152817"/>
                <a:ext cx="5207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</a:pPr>
                <a:r>
                  <a:rPr lang="en-US" altLang="en-US" sz="1600">
                    <a:solidFill>
                      <a:schemeClr val="tx1"/>
                    </a:solidFill>
                  </a:rPr>
                  <a:t>0 V</a:t>
                </a:r>
              </a:p>
            </p:txBody>
          </p:sp>
          <p:cxnSp>
            <p:nvCxnSpPr>
              <p:cNvPr id="8" name="Straight Connector 7"/>
              <p:cNvCxnSpPr>
                <a:stCxn id="38931" idx="3"/>
              </p:cNvCxnSpPr>
              <p:nvPr/>
            </p:nvCxnSpPr>
            <p:spPr bwMode="auto">
              <a:xfrm>
                <a:off x="584200" y="5322888"/>
                <a:ext cx="139700" cy="0"/>
              </a:xfrm>
              <a:prstGeom prst="lin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38922" name="Group 18"/>
            <p:cNvGrpSpPr>
              <a:grpSpLocks/>
            </p:cNvGrpSpPr>
            <p:nvPr/>
          </p:nvGrpSpPr>
          <p:grpSpPr bwMode="auto">
            <a:xfrm>
              <a:off x="4295775" y="4657517"/>
              <a:ext cx="657860" cy="338554"/>
              <a:chOff x="48260" y="4657517"/>
              <a:chExt cx="657860" cy="338554"/>
            </a:xfrm>
          </p:grpSpPr>
          <p:sp>
            <p:nvSpPr>
              <p:cNvPr id="38929" name="TextBox 19"/>
              <p:cNvSpPr txBox="1">
                <a:spLocks noChangeArrowheads="1"/>
              </p:cNvSpPr>
              <p:nvPr/>
            </p:nvSpPr>
            <p:spPr bwMode="auto">
              <a:xfrm>
                <a:off x="48260" y="4657517"/>
                <a:ext cx="5207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</a:pPr>
                <a:r>
                  <a:rPr lang="en-US" altLang="en-US" sz="1600">
                    <a:solidFill>
                      <a:schemeClr val="tx1"/>
                    </a:solidFill>
                  </a:rPr>
                  <a:t>5 V</a:t>
                </a:r>
              </a:p>
            </p:txBody>
          </p:sp>
          <p:cxnSp>
            <p:nvCxnSpPr>
              <p:cNvPr id="21" name="Straight Connector 20"/>
              <p:cNvCxnSpPr>
                <a:stCxn id="38929" idx="3"/>
              </p:cNvCxnSpPr>
              <p:nvPr/>
            </p:nvCxnSpPr>
            <p:spPr bwMode="auto">
              <a:xfrm>
                <a:off x="569595" y="4827588"/>
                <a:ext cx="136525" cy="0"/>
              </a:xfrm>
              <a:prstGeom prst="lin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38923" name="Group 24"/>
            <p:cNvGrpSpPr>
              <a:grpSpLocks/>
            </p:cNvGrpSpPr>
            <p:nvPr/>
          </p:nvGrpSpPr>
          <p:grpSpPr bwMode="auto">
            <a:xfrm>
              <a:off x="4292600" y="5152817"/>
              <a:ext cx="661035" cy="338554"/>
              <a:chOff x="63500" y="5152817"/>
              <a:chExt cx="661035" cy="338554"/>
            </a:xfrm>
          </p:grpSpPr>
          <p:sp>
            <p:nvSpPr>
              <p:cNvPr id="38927" name="TextBox 25"/>
              <p:cNvSpPr txBox="1">
                <a:spLocks noChangeArrowheads="1"/>
              </p:cNvSpPr>
              <p:nvPr/>
            </p:nvSpPr>
            <p:spPr bwMode="auto">
              <a:xfrm>
                <a:off x="63500" y="5152817"/>
                <a:ext cx="5207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</a:pPr>
                <a:r>
                  <a:rPr lang="en-US" altLang="en-US" sz="1600">
                    <a:solidFill>
                      <a:schemeClr val="tx1"/>
                    </a:solidFill>
                  </a:rPr>
                  <a:t>0 V</a:t>
                </a:r>
              </a:p>
            </p:txBody>
          </p:sp>
          <p:cxnSp>
            <p:nvCxnSpPr>
              <p:cNvPr id="27" name="Straight Connector 26"/>
              <p:cNvCxnSpPr>
                <a:stCxn id="38927" idx="3"/>
              </p:cNvCxnSpPr>
              <p:nvPr/>
            </p:nvCxnSpPr>
            <p:spPr bwMode="auto">
              <a:xfrm>
                <a:off x="584835" y="5322888"/>
                <a:ext cx="139700" cy="0"/>
              </a:xfrm>
              <a:prstGeom prst="lin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28" name="Straight Connector 27"/>
            <p:cNvCxnSpPr/>
            <p:nvPr/>
          </p:nvCxnSpPr>
          <p:spPr bwMode="auto">
            <a:xfrm>
              <a:off x="5817235" y="4826000"/>
              <a:ext cx="793750" cy="493713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9" name="Straight Connector 28"/>
            <p:cNvCxnSpPr/>
            <p:nvPr/>
          </p:nvCxnSpPr>
          <p:spPr bwMode="auto">
            <a:xfrm flipV="1">
              <a:off x="6610985" y="4827588"/>
              <a:ext cx="795338" cy="492125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0" name="Straight Connector 29"/>
            <p:cNvCxnSpPr/>
            <p:nvPr/>
          </p:nvCxnSpPr>
          <p:spPr bwMode="auto">
            <a:xfrm>
              <a:off x="7406323" y="4826000"/>
              <a:ext cx="795337" cy="493713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5156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Open up Arduino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Hints:</a:t>
            </a:r>
          </a:p>
          <a:p>
            <a:r>
              <a:rPr lang="en-US" altLang="en-US" dirty="0"/>
              <a:t>For PC Users </a:t>
            </a:r>
            <a:r>
              <a:rPr lang="en-US" altLang="en-US" dirty="0">
                <a:sym typeface="Wingdings" pitchFamily="2" charset="2"/>
              </a:rPr>
              <a:t> </a:t>
            </a:r>
          </a:p>
          <a:p>
            <a:r>
              <a:rPr lang="en-US" altLang="en-US" dirty="0">
                <a:sym typeface="Wingdings" pitchFamily="2" charset="2"/>
              </a:rPr>
              <a:t>Run the installer copy and move the files to the appropriate locations, or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For Mac Users </a:t>
            </a:r>
            <a:r>
              <a:rPr lang="en-US" dirty="0">
                <a:sym typeface="Wingdings" pitchFamily="2" charset="2"/>
              </a:rPr>
              <a:t> 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dirty="0">
                <a:sym typeface="Wingdings" pitchFamily="2" charset="2"/>
              </a:rPr>
              <a:t>Move the Arduino executable to the dock for ease of access.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dirty="0">
                <a:sym typeface="Wingdings" pitchFamily="2" charset="2"/>
              </a:rPr>
              <a:t>Resist the temptation to run these from your desktop.</a:t>
            </a:r>
            <a:endParaRPr lang="en-US" dirty="0"/>
          </a:p>
          <a:p>
            <a:endParaRPr lang="en-US" dirty="0"/>
          </a:p>
        </p:txBody>
      </p:sp>
      <p:pic>
        <p:nvPicPr>
          <p:cNvPr id="39941" name="Picture 4" descr="http://www.brandsoftheworld.com/sites/default/files/styles/logo-thumbnail/public/102011/arduino.ai_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5257800"/>
            <a:ext cx="1258888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48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 err="1" smtClean="0"/>
              <a:t>Arduino</a:t>
            </a:r>
            <a:r>
              <a:rPr lang="en-US" sz="3600" dirty="0" smtClean="0"/>
              <a:t> </a:t>
            </a:r>
            <a:br>
              <a:rPr lang="en-US" sz="3600" dirty="0" smtClean="0"/>
            </a:br>
            <a:r>
              <a:rPr lang="en-US" sz="2400" dirty="0" smtClean="0"/>
              <a:t>Integrated Development Environment (IDE)</a:t>
            </a:r>
            <a:endParaRPr lang="en-US" sz="2400" dirty="0"/>
          </a:p>
        </p:txBody>
      </p:sp>
      <p:sp>
        <p:nvSpPr>
          <p:cNvPr id="40964" name="Content Placeholder 6"/>
          <p:cNvSpPr>
            <a:spLocks noGrp="1"/>
          </p:cNvSpPr>
          <p:nvPr>
            <p:ph idx="1"/>
          </p:nvPr>
        </p:nvSpPr>
        <p:spPr>
          <a:xfrm>
            <a:off x="4953000" y="1219200"/>
            <a:ext cx="3733800" cy="4906963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en-US" altLang="en-US" sz="2400" b="1" dirty="0" smtClean="0"/>
              <a:t>Two required functions / methods / routines:</a:t>
            </a:r>
          </a:p>
          <a:p>
            <a:pPr marL="0" indent="0"/>
            <a:endParaRPr lang="en-US" altLang="en-US" sz="20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US" altLang="en-US" sz="22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altLang="en-US" sz="2200" b="1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setup</a:t>
            </a:r>
            <a:r>
              <a:rPr lang="en-US" altLang="en-US" sz="22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() {</a:t>
            </a:r>
          </a:p>
          <a:p>
            <a:pPr marL="0" indent="0">
              <a:buFont typeface="Arial" pitchFamily="34" charset="0"/>
              <a:buNone/>
            </a:pPr>
            <a:r>
              <a:rPr lang="en-US" altLang="en-US" sz="22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	// runs once</a:t>
            </a:r>
          </a:p>
          <a:p>
            <a:pPr marL="0" indent="0">
              <a:buFont typeface="Arial" pitchFamily="34" charset="0"/>
              <a:buNone/>
            </a:pPr>
            <a:r>
              <a:rPr lang="en-US" altLang="en-US" sz="22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/>
            <a:endParaRPr lang="en-US" altLang="en-US" sz="2200" dirty="0" smtClean="0">
              <a:solidFill>
                <a:schemeClr val="tx2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US" altLang="en-US" sz="22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altLang="en-US" sz="2200" b="1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loop</a:t>
            </a:r>
            <a:r>
              <a:rPr lang="en-US" altLang="en-US" sz="22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() {</a:t>
            </a:r>
          </a:p>
          <a:p>
            <a:pPr marL="0" indent="0">
              <a:buFont typeface="Arial" pitchFamily="34" charset="0"/>
              <a:buNone/>
            </a:pPr>
            <a:r>
              <a:rPr lang="en-US" altLang="en-US" sz="22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	// repeats</a:t>
            </a:r>
          </a:p>
          <a:p>
            <a:pPr marL="0" indent="0">
              <a:buFont typeface="Arial" pitchFamily="34" charset="0"/>
              <a:buNone/>
            </a:pPr>
            <a:r>
              <a:rPr lang="en-US" altLang="en-US" sz="22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pic>
        <p:nvPicPr>
          <p:cNvPr id="4096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030288"/>
            <a:ext cx="4445000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85800" y="5575300"/>
            <a:ext cx="37719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b="1" dirty="0">
                <a:solidFill>
                  <a:srgbClr val="FF0000"/>
                </a:solidFill>
              </a:rPr>
              <a:t>error &amp; status messages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44487" y="6032500"/>
            <a:ext cx="434975" cy="274637"/>
          </a:xfrm>
          <a:prstGeom prst="rect">
            <a:avLst/>
          </a:prstGeom>
          <a:noFill/>
          <a:ln w="317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392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Settings:  Tools </a:t>
            </a:r>
            <a:r>
              <a:rPr lang="en-US" smtClean="0">
                <a:sym typeface="Wingdings" pitchFamily="2" charset="2"/>
              </a:rPr>
              <a:t> </a:t>
            </a:r>
            <a:r>
              <a:rPr lang="en-US" smtClean="0"/>
              <a:t>Serial Port</a:t>
            </a:r>
            <a:endParaRPr lang="en-US" dirty="0" smtClean="0"/>
          </a:p>
        </p:txBody>
      </p:sp>
      <p:sp>
        <p:nvSpPr>
          <p:cNvPr id="4" name="Content Placeholder 6"/>
          <p:cNvSpPr>
            <a:spLocks noGrp="1"/>
          </p:cNvSpPr>
          <p:nvPr>
            <p:ph sz="half" idx="1"/>
          </p:nvPr>
        </p:nvSpPr>
        <p:spPr>
          <a:xfrm>
            <a:off x="4953000" y="1219200"/>
            <a:ext cx="3733800" cy="4906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Your computer communicates to the Arduino microcontroller via a serial port </a:t>
            </a:r>
            <a:r>
              <a:rPr lang="en-US" dirty="0" smtClean="0">
                <a:sym typeface="Wingdings" pitchFamily="2" charset="2"/>
              </a:rPr>
              <a:t> through a USB-Serial adapter.</a:t>
            </a:r>
          </a:p>
          <a:p>
            <a:endParaRPr lang="en-US" dirty="0" smtClean="0">
              <a:sym typeface="Wingdings" pitchFamily="2" charset="2"/>
            </a:endParaRPr>
          </a:p>
          <a:p>
            <a:r>
              <a:rPr lang="en-US" dirty="0" smtClean="0">
                <a:sym typeface="Wingdings" pitchFamily="2" charset="2"/>
              </a:rPr>
              <a:t>Check to make sure that the drivers are properly installed.</a:t>
            </a:r>
            <a:endParaRPr lang="en-US" dirty="0" smtClean="0"/>
          </a:p>
        </p:txBody>
      </p:sp>
      <p:pic>
        <p:nvPicPr>
          <p:cNvPr id="41987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AEC9"/>
              </a:clrFrom>
              <a:clrTo>
                <a:srgbClr val="FFAEC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5" y="1069975"/>
            <a:ext cx="4689475" cy="466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39529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Settings:  Tools </a:t>
            </a:r>
            <a:r>
              <a:rPr lang="en-US" smtClean="0">
                <a:sym typeface="Wingdings" pitchFamily="2" charset="2"/>
              </a:rPr>
              <a:t> </a:t>
            </a:r>
            <a:r>
              <a:rPr lang="en-US" smtClean="0"/>
              <a:t>Board</a:t>
            </a:r>
            <a:endParaRPr lang="en-US" dirty="0" smtClean="0"/>
          </a:p>
        </p:txBody>
      </p:sp>
      <p:sp>
        <p:nvSpPr>
          <p:cNvPr id="4" name="Content Placeholder 6"/>
          <p:cNvSpPr>
            <a:spLocks noGrp="1"/>
          </p:cNvSpPr>
          <p:nvPr>
            <p:ph sz="half" idx="1"/>
          </p:nvPr>
        </p:nvSpPr>
        <p:spPr>
          <a:xfrm>
            <a:off x="4876800" y="1219200"/>
            <a:ext cx="3809999" cy="4906963"/>
          </a:xfrm>
        </p:spPr>
        <p:txBody>
          <a:bodyPr>
            <a:normAutofit/>
          </a:bodyPr>
          <a:lstStyle/>
          <a:p>
            <a:r>
              <a:rPr lang="en-US" dirty="0" smtClean="0"/>
              <a:t>Next, double-check that the proper board is selected under the </a:t>
            </a:r>
            <a:r>
              <a:rPr lang="en-US" dirty="0" err="1" smtClean="0"/>
              <a:t>Tools</a:t>
            </a:r>
            <a:r>
              <a:rPr lang="en-US" dirty="0" err="1" smtClean="0">
                <a:sym typeface="Wingdings" pitchFamily="2" charset="2"/>
              </a:rPr>
              <a:t>Board</a:t>
            </a:r>
            <a:r>
              <a:rPr lang="en-US" dirty="0" smtClean="0">
                <a:sym typeface="Wingdings" pitchFamily="2" charset="2"/>
              </a:rPr>
              <a:t> menu.</a:t>
            </a:r>
          </a:p>
        </p:txBody>
      </p:sp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9900FF"/>
              </a:clrFrom>
              <a:clrTo>
                <a:srgbClr val="990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08075"/>
            <a:ext cx="4724400" cy="243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31136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579681279"/>
              </p:ext>
            </p:extLst>
          </p:nvPr>
        </p:nvGraphicFramePr>
        <p:xfrm>
          <a:off x="1219200" y="1066800"/>
          <a:ext cx="7581900" cy="5141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/>
          <p:cNvSpPr/>
          <p:nvPr/>
        </p:nvSpPr>
        <p:spPr>
          <a:xfrm rot="16200000">
            <a:off x="-1416050" y="3168650"/>
            <a:ext cx="5118100" cy="914400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4400" b="1" dirty="0"/>
              <a:t>BIG 6 CONCEPTS</a:t>
            </a:r>
          </a:p>
        </p:txBody>
      </p:sp>
    </p:spTree>
    <p:extLst>
      <p:ext uri="{BB962C8B-B14F-4D97-AF65-F5344CB8AC3E}">
        <p14:creationId xmlns:p14="http://schemas.microsoft.com/office/powerpoint/2010/main" val="53125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Let’s get to coding…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Project #1 – Blink</a:t>
            </a:r>
          </a:p>
          <a:p>
            <a:pPr lvl="1"/>
            <a:r>
              <a:rPr lang="en-US" smtClean="0"/>
              <a:t>“Hello World” of Physical Computing</a:t>
            </a:r>
          </a:p>
          <a:p>
            <a:endParaRPr lang="en-US" smtClean="0"/>
          </a:p>
          <a:p>
            <a:r>
              <a:rPr lang="en-US" smtClean="0"/>
              <a:t>	Psuedo-code – how should this work?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73356972"/>
              </p:ext>
            </p:extLst>
          </p:nvPr>
        </p:nvGraphicFramePr>
        <p:xfrm>
          <a:off x="1524000" y="3810000"/>
          <a:ext cx="73152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986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 used in this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This presentation includes material from:</a:t>
            </a:r>
          </a:p>
          <a:p>
            <a:pPr lvl="1"/>
            <a:r>
              <a:rPr lang="en-US" dirty="0" err="1"/>
              <a:t>Farzad</a:t>
            </a:r>
            <a:r>
              <a:rPr lang="en-US" dirty="0"/>
              <a:t> </a:t>
            </a:r>
            <a:r>
              <a:rPr lang="en-US" dirty="0" err="1" smtClean="0"/>
              <a:t>Towhidkhah</a:t>
            </a:r>
            <a:r>
              <a:rPr lang="en-US" dirty="0"/>
              <a:t>. </a:t>
            </a:r>
            <a:r>
              <a:rPr lang="en-US" dirty="0" err="1"/>
              <a:t>Amirkabir</a:t>
            </a:r>
            <a:r>
              <a:rPr lang="en-US" dirty="0"/>
              <a:t> University of </a:t>
            </a:r>
            <a:r>
              <a:rPr lang="en-US" dirty="0" smtClean="0"/>
              <a:t>Technology. Electrical Circuits, lecture </a:t>
            </a:r>
            <a:r>
              <a:rPr lang="en-US" dirty="0"/>
              <a:t>1.</a:t>
            </a:r>
            <a:br>
              <a:rPr lang="en-US" dirty="0"/>
            </a:br>
            <a:r>
              <a:rPr lang="en-US" sz="1800" dirty="0"/>
              <a:t>http://bme2.aut.ac.ir/~towhidkhah/Circuit/Circuit1/PPT/lec1.ppt</a:t>
            </a:r>
            <a:endParaRPr lang="en-US" dirty="0" smtClean="0"/>
          </a:p>
          <a:p>
            <a:pPr lvl="1"/>
            <a:r>
              <a:rPr lang="en-US" dirty="0" smtClean="0"/>
              <a:t>Jefferson Lab. Electrical </a:t>
            </a:r>
            <a:r>
              <a:rPr lang="en-US" dirty="0"/>
              <a:t>Circuits.</a:t>
            </a:r>
            <a:br>
              <a:rPr lang="en-US" dirty="0"/>
            </a:br>
            <a:r>
              <a:rPr lang="en-US" sz="1800" dirty="0"/>
              <a:t>http://</a:t>
            </a:r>
            <a:r>
              <a:rPr lang="en-US" sz="1800" dirty="0" smtClean="0"/>
              <a:t>education.jlab.org/jsat/powerpoint/0708_electricity.ppt</a:t>
            </a:r>
            <a:endParaRPr lang="en-US" dirty="0" smtClean="0"/>
          </a:p>
          <a:p>
            <a:pPr lvl="1"/>
            <a:r>
              <a:rPr lang="en-US" dirty="0" smtClean="0"/>
              <a:t>Worldofteaching.com. </a:t>
            </a:r>
            <a:r>
              <a:rPr lang="en-US" dirty="0"/>
              <a:t>Electric Circuits.</a:t>
            </a:r>
            <a:br>
              <a:rPr lang="en-US" dirty="0"/>
            </a:br>
            <a:r>
              <a:rPr lang="en-US" sz="1600" dirty="0"/>
              <a:t>http://</a:t>
            </a:r>
            <a:r>
              <a:rPr lang="en-US" sz="1600" dirty="0" smtClean="0"/>
              <a:t>www.worldofteaching.com/powerpoints/physics/electric%20circuits.ppt</a:t>
            </a:r>
            <a:endParaRPr lang="en-US" dirty="0" smtClean="0"/>
          </a:p>
          <a:p>
            <a:pPr lvl="1"/>
            <a:r>
              <a:rPr lang="en-US" dirty="0" err="1" smtClean="0"/>
              <a:t>Sparkfun</a:t>
            </a:r>
            <a:r>
              <a:rPr lang="en-US" dirty="0" smtClean="0"/>
              <a:t>. Introduction </a:t>
            </a:r>
            <a:r>
              <a:rPr lang="en-US" dirty="0"/>
              <a:t>to Electronics and </a:t>
            </a:r>
            <a:r>
              <a:rPr lang="en-US" dirty="0" err="1"/>
              <a:t>Breadboarding</a:t>
            </a:r>
            <a:r>
              <a:rPr lang="en-US" dirty="0"/>
              <a:t> Circuits.</a:t>
            </a:r>
            <a:br>
              <a:rPr lang="en-US" dirty="0"/>
            </a:br>
            <a:r>
              <a:rPr lang="en-US" sz="1800" dirty="0"/>
              <a:t>http://</a:t>
            </a:r>
            <a:r>
              <a:rPr lang="en-US" sz="1800" dirty="0" smtClean="0"/>
              <a:t>create.coloradovirtuallibrary.org/sites/default/files/Curriculum/SparkFun/Beginner/IntrotoBasicElectronics.ppt</a:t>
            </a:r>
          </a:p>
          <a:p>
            <a:pPr lvl="1"/>
            <a:r>
              <a:rPr lang="en-US" dirty="0" err="1" smtClean="0"/>
              <a:t>Sparkfun</a:t>
            </a:r>
            <a:r>
              <a:rPr lang="en-US" dirty="0"/>
              <a:t>. Intro to Arduino.</a:t>
            </a:r>
            <a:br>
              <a:rPr lang="en-US" dirty="0"/>
            </a:br>
            <a:r>
              <a:rPr lang="en-US" sz="1900" dirty="0"/>
              <a:t>http://create.coloradovirtuallibrary.org/sites/default/files/Curriculum/SparkFun/Beginner/IntrotoArduino.ppt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69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Comments, Comments, Comments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5800" y="1524000"/>
            <a:ext cx="7770813" cy="4113213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sz="2400" dirty="0" smtClean="0"/>
              <a:t>Comments are for you – the programmer and your friends…or anyone else human that might read your code.</a:t>
            </a:r>
          </a:p>
          <a:p>
            <a:pPr>
              <a:defRPr/>
            </a:pPr>
            <a:endParaRPr lang="en-US" dirty="0"/>
          </a:p>
          <a:p>
            <a:pPr marL="0" indent="0">
              <a:buNone/>
              <a:defRPr/>
            </a:pP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// this is for single line comments</a:t>
            </a:r>
          </a:p>
          <a:p>
            <a:pPr marL="0" indent="0">
              <a:buNone/>
              <a:defRPr/>
            </a:pP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// it’s good to put a description at the 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en-US" sz="2400" b="1" dirty="0">
                <a:solidFill>
                  <a:schemeClr val="accent3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// top and before anything ‘tricky’</a:t>
            </a:r>
            <a:br>
              <a:rPr lang="en-US" sz="2400" b="1" dirty="0" smtClean="0">
                <a:solidFill>
                  <a:schemeClr val="accent3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endParaRPr lang="en-US" sz="2400" b="1" dirty="0" smtClean="0">
              <a:solidFill>
                <a:schemeClr val="accent3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  <a:defRPr/>
            </a:pP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/* this is for multi-line comments</a:t>
            </a:r>
          </a:p>
          <a:p>
            <a:pPr marL="0" indent="0">
              <a:buNone/>
              <a:defRPr/>
            </a:pP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   Like this…  </a:t>
            </a:r>
          </a:p>
          <a:p>
            <a:pPr marL="0" indent="0">
              <a:buNone/>
              <a:defRPr/>
            </a:pP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   And this….</a:t>
            </a:r>
          </a:p>
          <a:p>
            <a:pPr marL="0" indent="0">
              <a:buNone/>
              <a:defRPr/>
            </a:pP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*/</a:t>
            </a:r>
            <a:endParaRPr lang="en-US" sz="2400" b="1" dirty="0">
              <a:solidFill>
                <a:schemeClr val="accent3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60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63" y="874712"/>
            <a:ext cx="6924675" cy="590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8131" name="Group 11"/>
          <p:cNvGrpSpPr>
            <a:grpSpLocks/>
          </p:cNvGrpSpPr>
          <p:nvPr/>
        </p:nvGrpSpPr>
        <p:grpSpPr bwMode="auto">
          <a:xfrm>
            <a:off x="3832225" y="2314575"/>
            <a:ext cx="1174750" cy="465137"/>
            <a:chOff x="3831772" y="1567543"/>
            <a:chExt cx="1930400" cy="464458"/>
          </a:xfrm>
        </p:grpSpPr>
        <p:cxnSp>
          <p:nvCxnSpPr>
            <p:cNvPr id="5" name="Straight Arrow Connector 4"/>
            <p:cNvCxnSpPr/>
            <p:nvPr/>
          </p:nvCxnSpPr>
          <p:spPr bwMode="auto">
            <a:xfrm flipH="1">
              <a:off x="3831772" y="1402080"/>
              <a:ext cx="1930400" cy="0"/>
            </a:xfrm>
            <a:prstGeom prst="straightConnector1">
              <a:avLst/>
            </a:prstGeom>
            <a:solidFill>
              <a:srgbClr val="00B8FF"/>
            </a:solidFill>
            <a:ln w="38100" cap="flat" cmpd="sng" algn="ctr">
              <a:gradFill>
                <a:gsLst>
                  <a:gs pos="0">
                    <a:srgbClr val="E72D2F"/>
                  </a:gs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0"/>
              </a:gra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8" name="Straight Arrow Connector 7"/>
            <p:cNvCxnSpPr/>
            <p:nvPr/>
          </p:nvCxnSpPr>
          <p:spPr bwMode="auto">
            <a:xfrm flipH="1">
              <a:off x="3831772" y="1633728"/>
              <a:ext cx="1930400" cy="0"/>
            </a:xfrm>
            <a:prstGeom prst="straightConnector1">
              <a:avLst/>
            </a:prstGeom>
            <a:solidFill>
              <a:srgbClr val="00B8FF"/>
            </a:solidFill>
            <a:ln w="38100" cap="flat" cmpd="sng" algn="ctr">
              <a:gradFill>
                <a:gsLst>
                  <a:gs pos="0">
                    <a:srgbClr val="E72D2F"/>
                  </a:gs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0"/>
              </a:gra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9" name="Straight Arrow Connector 8"/>
            <p:cNvCxnSpPr/>
            <p:nvPr/>
          </p:nvCxnSpPr>
          <p:spPr bwMode="auto">
            <a:xfrm flipH="1">
              <a:off x="3831772" y="1865376"/>
              <a:ext cx="1930400" cy="0"/>
            </a:xfrm>
            <a:prstGeom prst="straightConnector1">
              <a:avLst/>
            </a:prstGeom>
            <a:solidFill>
              <a:srgbClr val="00B8FF"/>
            </a:solidFill>
            <a:ln w="38100" cap="flat" cmpd="sng" algn="ctr">
              <a:gradFill>
                <a:gsLst>
                  <a:gs pos="0">
                    <a:srgbClr val="E72D2F"/>
                  </a:gs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0"/>
              </a:gra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sp>
        <p:nvSpPr>
          <p:cNvPr id="48132" name="TextBox 12"/>
          <p:cNvSpPr txBox="1">
            <a:spLocks noChangeArrowheads="1"/>
          </p:cNvSpPr>
          <p:nvPr/>
        </p:nvSpPr>
        <p:spPr bwMode="auto">
          <a:xfrm>
            <a:off x="4716463" y="2314575"/>
            <a:ext cx="240982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b="1">
                <a:solidFill>
                  <a:srgbClr val="E72D2F"/>
                </a:solidFill>
              </a:rPr>
              <a:t>comments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63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commands to know…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31750">
            <a:solidFill>
              <a:schemeClr val="tx1"/>
            </a:solidFill>
          </a:ln>
        </p:spPr>
        <p:txBody>
          <a:bodyPr lIns="182880" tIns="91440" rIns="182880" bIns="91440">
            <a:normAutofit/>
          </a:bodyPr>
          <a:lstStyle/>
          <a:p>
            <a:pPr marL="0" indent="0">
              <a:buNone/>
              <a:defRPr/>
            </a:pP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pinMode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(pin, INPUT/OUTPUT);</a:t>
            </a:r>
          </a:p>
          <a:p>
            <a:pPr marL="0" indent="0">
              <a:buNone/>
              <a:defRPr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u="sng" dirty="0" smtClean="0">
                <a:latin typeface="Courier New" pitchFamily="49" charset="0"/>
                <a:cs typeface="Courier New" pitchFamily="49" charset="0"/>
              </a:rPr>
              <a:t>ex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: </a:t>
            </a:r>
            <a:r>
              <a:rPr lang="en-US" sz="2400" b="1" dirty="0" err="1" smtClean="0">
                <a:solidFill>
                  <a:schemeClr val="accent6"/>
                </a:solidFill>
                <a:latin typeface="Courier New" pitchFamily="49" charset="0"/>
                <a:cs typeface="Courier New" pitchFamily="49" charset="0"/>
              </a:rPr>
              <a:t>pinMode</a:t>
            </a:r>
            <a:r>
              <a:rPr lang="en-US" sz="2400" dirty="0" smtClean="0">
                <a:solidFill>
                  <a:schemeClr val="accent6"/>
                </a:solidFill>
                <a:latin typeface="Courier New" pitchFamily="49" charset="0"/>
                <a:cs typeface="Courier New" pitchFamily="49" charset="0"/>
              </a:rPr>
              <a:t>(13, OUTPUT);</a:t>
            </a:r>
          </a:p>
          <a:p>
            <a:pPr marL="0" indent="0">
              <a:buNone/>
              <a:defRPr/>
            </a:pPr>
            <a:endParaRPr lang="en-US" sz="24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  <a:defRPr/>
            </a:pP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digitalWrite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(pin, HIGH/LOW);</a:t>
            </a:r>
          </a:p>
          <a:p>
            <a:pPr marL="0" indent="0">
              <a:buNone/>
              <a:defRPr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u="sng" dirty="0" smtClean="0">
                <a:latin typeface="Courier New" pitchFamily="49" charset="0"/>
                <a:cs typeface="Courier New" pitchFamily="49" charset="0"/>
              </a:rPr>
              <a:t>ex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: </a:t>
            </a:r>
            <a:r>
              <a:rPr lang="en-US" sz="2400" dirty="0" err="1" smtClean="0">
                <a:solidFill>
                  <a:schemeClr val="accent6"/>
                </a:solidFill>
                <a:latin typeface="Courier New" pitchFamily="49" charset="0"/>
                <a:cs typeface="Courier New" pitchFamily="49" charset="0"/>
              </a:rPr>
              <a:t>digitalWrite</a:t>
            </a:r>
            <a:r>
              <a:rPr lang="en-US" sz="2400" dirty="0" smtClean="0">
                <a:solidFill>
                  <a:schemeClr val="accent6"/>
                </a:solidFill>
                <a:latin typeface="Courier New" pitchFamily="49" charset="0"/>
                <a:cs typeface="Courier New" pitchFamily="49" charset="0"/>
              </a:rPr>
              <a:t>(13, HIGH);</a:t>
            </a:r>
            <a:endParaRPr lang="en-US" sz="2400" dirty="0">
              <a:solidFill>
                <a:schemeClr val="accent6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  <a:defRPr/>
            </a:pPr>
            <a:endParaRPr lang="en-US" sz="24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  <a:defRPr/>
            </a:pPr>
            <a:r>
              <a:rPr lang="en-US" sz="2400" b="1" dirty="0" smtClean="0">
                <a:solidFill>
                  <a:schemeClr val="accent6"/>
                </a:solidFill>
                <a:latin typeface="Courier New" pitchFamily="49" charset="0"/>
                <a:cs typeface="Courier New" pitchFamily="49" charset="0"/>
              </a:rPr>
              <a:t>delay</a:t>
            </a:r>
            <a:r>
              <a:rPr lang="en-US" sz="2400" dirty="0" smtClean="0">
                <a:solidFill>
                  <a:schemeClr val="accent6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dirty="0" err="1" smtClean="0">
                <a:solidFill>
                  <a:schemeClr val="accent6"/>
                </a:solidFill>
                <a:latin typeface="Courier New" pitchFamily="49" charset="0"/>
                <a:cs typeface="Courier New" pitchFamily="49" charset="0"/>
              </a:rPr>
              <a:t>time_ms</a:t>
            </a:r>
            <a:r>
              <a:rPr lang="en-US" sz="2400" dirty="0" smtClean="0">
                <a:solidFill>
                  <a:schemeClr val="accent6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buNone/>
              <a:defRPr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u="sng" dirty="0" smtClean="0">
                <a:latin typeface="Courier New" pitchFamily="49" charset="0"/>
                <a:cs typeface="Courier New" pitchFamily="49" charset="0"/>
              </a:rPr>
              <a:t>ex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: delay(2500); // delay of 2.5 sec.</a:t>
            </a:r>
          </a:p>
          <a:p>
            <a:pPr marL="0" indent="0">
              <a:buNone/>
              <a:defRPr/>
            </a:pPr>
            <a:endParaRPr lang="en-US" sz="1000" b="1" dirty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// NOTE: -&gt;</a:t>
            </a:r>
            <a:r>
              <a:rPr lang="en-US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  <a:sym typeface="Wingdings" pitchFamily="2" charset="2"/>
              </a:rPr>
              <a:t> commands are CASE-sensitive</a:t>
            </a:r>
            <a:endParaRPr lang="en-US" sz="24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26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Project #1: Wiring Diagram</a:t>
            </a:r>
            <a:endParaRPr lang="en-US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429375" y="2314575"/>
            <a:ext cx="2714625" cy="2446338"/>
          </a:xfrm>
          <a:ln w="31750">
            <a:solidFill>
              <a:schemeClr val="tx1"/>
            </a:solidFill>
          </a:ln>
        </p:spPr>
        <p:txBody>
          <a:bodyPr/>
          <a:lstStyle/>
          <a:p>
            <a:pPr marL="0" indent="1588"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en-US" sz="2400" dirty="0" smtClean="0"/>
              <a:t>Move the green wire from the power bus to </a:t>
            </a:r>
            <a:r>
              <a:rPr lang="en-US" sz="2400" u="sng" dirty="0" smtClean="0"/>
              <a:t>pin 13 </a:t>
            </a:r>
            <a:r>
              <a:rPr lang="en-US" sz="2400" dirty="0" smtClean="0"/>
              <a:t>(or any other Digital I/O pin on the </a:t>
            </a:r>
            <a:r>
              <a:rPr lang="en-US" sz="2400" dirty="0" err="1" smtClean="0"/>
              <a:t>Arduino</a:t>
            </a:r>
            <a:r>
              <a:rPr lang="en-US" sz="2400" dirty="0" smtClean="0"/>
              <a:t> board.</a:t>
            </a:r>
          </a:p>
        </p:txBody>
      </p:sp>
      <p:sp>
        <p:nvSpPr>
          <p:cNvPr id="50180" name="TextBox 1"/>
          <p:cNvSpPr txBox="1">
            <a:spLocks noChangeArrowheads="1"/>
          </p:cNvSpPr>
          <p:nvPr/>
        </p:nvSpPr>
        <p:spPr bwMode="auto">
          <a:xfrm>
            <a:off x="234950" y="6024563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1200">
                <a:solidFill>
                  <a:schemeClr val="tx1"/>
                </a:solidFill>
              </a:rPr>
              <a:t>Image created in Fritzing</a:t>
            </a:r>
          </a:p>
        </p:txBody>
      </p:sp>
      <p:pic>
        <p:nvPicPr>
          <p:cNvPr id="501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" y="1698625"/>
            <a:ext cx="5861050" cy="432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12154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few simple 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Let’s make LED#13 blink</a:t>
            </a:r>
            <a:r>
              <a:rPr lang="en-US" dirty="0" smtClean="0"/>
              <a:t>!</a:t>
            </a:r>
          </a:p>
          <a:p>
            <a:pPr lvl="1"/>
            <a:r>
              <a:rPr lang="en-US" dirty="0" smtClean="0"/>
              <a:t>Challenge 1a – blink with a 200 </a:t>
            </a:r>
            <a:r>
              <a:rPr lang="en-US" dirty="0" err="1" smtClean="0"/>
              <a:t>ms</a:t>
            </a:r>
            <a:r>
              <a:rPr lang="en-US" dirty="0" smtClean="0"/>
              <a:t> second interval.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Challenge 1b – blink to mimic a heartbeat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Challenge 1c – find the fastest blink that the human eye can still detect…</a:t>
            </a:r>
          </a:p>
          <a:p>
            <a:pPr marL="914400" lvl="2" indent="0">
              <a:buNone/>
            </a:pPr>
            <a:r>
              <a:rPr lang="en-US" dirty="0" smtClean="0"/>
              <a:t>1 </a:t>
            </a:r>
            <a:r>
              <a:rPr lang="en-US" dirty="0" err="1" smtClean="0"/>
              <a:t>ms</a:t>
            </a:r>
            <a:r>
              <a:rPr lang="en-US" dirty="0" smtClean="0"/>
              <a:t> delay?  2 </a:t>
            </a:r>
            <a:r>
              <a:rPr lang="en-US" dirty="0" err="1" smtClean="0"/>
              <a:t>ms</a:t>
            </a:r>
            <a:r>
              <a:rPr lang="en-US" dirty="0" smtClean="0"/>
              <a:t> delay?  3 </a:t>
            </a:r>
            <a:r>
              <a:rPr lang="en-US" dirty="0" err="1" smtClean="0"/>
              <a:t>ms</a:t>
            </a:r>
            <a:r>
              <a:rPr lang="en-US" dirty="0" smtClean="0"/>
              <a:t> delay???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99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Programming Concepts:  Variables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half" idx="2"/>
          </p:nvPr>
        </p:nvSpPr>
        <p:spPr>
          <a:xfrm>
            <a:off x="5791200" y="2438400"/>
            <a:ext cx="2895600" cy="3687763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en-US" dirty="0"/>
              <a:t>Global </a:t>
            </a:r>
          </a:p>
          <a:p>
            <a:pPr marL="0" indent="0" algn="ctr">
              <a:buNone/>
            </a:pPr>
            <a:r>
              <a:rPr lang="en-US" altLang="en-US" dirty="0"/>
              <a:t>---</a:t>
            </a:r>
          </a:p>
          <a:p>
            <a:pPr marL="0" indent="0" algn="ctr">
              <a:buNone/>
            </a:pPr>
            <a:r>
              <a:rPr lang="en-US" altLang="en-US" dirty="0"/>
              <a:t>Function-level</a:t>
            </a:r>
          </a:p>
        </p:txBody>
      </p:sp>
      <p:pic>
        <p:nvPicPr>
          <p:cNvPr id="5325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43000"/>
            <a:ext cx="5562600" cy="565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253" name="Rectangle 2"/>
          <p:cNvSpPr>
            <a:spLocks noChangeArrowheads="1"/>
          </p:cNvSpPr>
          <p:nvPr/>
        </p:nvSpPr>
        <p:spPr bwMode="auto">
          <a:xfrm>
            <a:off x="5972175" y="1311275"/>
            <a:ext cx="2852738" cy="523875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2800">
                <a:solidFill>
                  <a:schemeClr val="tx1"/>
                </a:solidFill>
              </a:rPr>
              <a:t>Variable Scope</a:t>
            </a:r>
          </a:p>
        </p:txBody>
      </p:sp>
      <p:cxnSp>
        <p:nvCxnSpPr>
          <p:cNvPr id="9" name="Straight Arrow Connector 8"/>
          <p:cNvCxnSpPr>
            <a:stCxn id="53253" idx="1"/>
          </p:cNvCxnSpPr>
          <p:nvPr/>
        </p:nvCxnSpPr>
        <p:spPr bwMode="auto">
          <a:xfrm flipH="1">
            <a:off x="2235200" y="1573213"/>
            <a:ext cx="3736975" cy="1300162"/>
          </a:xfrm>
          <a:prstGeom prst="straightConnector1">
            <a:avLst/>
          </a:prstGeom>
          <a:solidFill>
            <a:srgbClr val="00B8FF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1" name="Straight Arrow Connector 10"/>
          <p:cNvCxnSpPr>
            <a:stCxn id="53253" idx="1"/>
          </p:cNvCxnSpPr>
          <p:nvPr/>
        </p:nvCxnSpPr>
        <p:spPr bwMode="auto">
          <a:xfrm flipH="1">
            <a:off x="2481263" y="1573213"/>
            <a:ext cx="3490912" cy="2708275"/>
          </a:xfrm>
          <a:prstGeom prst="straightConnector1">
            <a:avLst/>
          </a:prstGeom>
          <a:solidFill>
            <a:srgbClr val="00B8FF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5" name="Straight Arrow Connector 14"/>
          <p:cNvCxnSpPr>
            <a:stCxn id="53253" idx="1"/>
          </p:cNvCxnSpPr>
          <p:nvPr/>
        </p:nvCxnSpPr>
        <p:spPr bwMode="auto">
          <a:xfrm flipH="1">
            <a:off x="2933700" y="1573213"/>
            <a:ext cx="3038475" cy="4421187"/>
          </a:xfrm>
          <a:prstGeom prst="straightConnector1">
            <a:avLst/>
          </a:prstGeom>
          <a:solidFill>
            <a:srgbClr val="00B8FF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50675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Programming Concepts:  Variable Types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Variable Types: </a:t>
            </a:r>
            <a:endParaRPr lang="en-US" dirty="0" smtClean="0"/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1281113" y="1697038"/>
            <a:ext cx="7532687" cy="4562475"/>
            <a:chOff x="1687530" y="1697053"/>
            <a:chExt cx="7532670" cy="4562564"/>
          </a:xfrm>
        </p:grpSpPr>
        <p:pic>
          <p:nvPicPr>
            <p:cNvPr id="54277" name="Picture 2" descr="http://www.photosinbox.com/download/ceramic-cup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2999" y="2530173"/>
              <a:ext cx="2540000" cy="20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/>
            <p:nvPr/>
          </p:nvSpPr>
          <p:spPr bwMode="auto">
            <a:xfrm>
              <a:off x="2060591" y="4562546"/>
              <a:ext cx="1371597" cy="365132"/>
            </a:xfrm>
            <a:prstGeom prst="rect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eaLnBrk="0" hangingPunct="0">
                <a:buClr>
                  <a:srgbClr val="000000"/>
                </a:buClr>
                <a:buSzPct val="100000"/>
                <a:buFont typeface="Times New Roman" charset="0"/>
                <a:buNone/>
                <a:defRPr/>
              </a:pPr>
              <a:r>
                <a:rPr lang="en-US" sz="2000" dirty="0">
                  <a:latin typeface="Arial" charset="0"/>
                  <a:ea typeface="ＭＳ Ｐゴシック" charset="0"/>
                  <a:cs typeface="ＭＳ Ｐゴシック" charset="0"/>
                </a:rPr>
                <a:t>8 bits</a:t>
              </a: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4267211" y="4562546"/>
              <a:ext cx="1371597" cy="365132"/>
            </a:xfrm>
            <a:prstGeom prst="rect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eaLnBrk="0" hangingPunct="0">
                <a:buClr>
                  <a:srgbClr val="000000"/>
                </a:buClr>
                <a:buSzPct val="100000"/>
                <a:buFont typeface="Times New Roman" charset="0"/>
                <a:buNone/>
                <a:defRPr/>
              </a:pPr>
              <a:r>
                <a:rPr lang="en-US" sz="2000" dirty="0">
                  <a:latin typeface="Arial" charset="0"/>
                  <a:ea typeface="ＭＳ Ｐゴシック" charset="0"/>
                  <a:cs typeface="ＭＳ Ｐゴシック" charset="0"/>
                </a:rPr>
                <a:t>16 bits</a:t>
              </a: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6629406" y="4562546"/>
              <a:ext cx="1371597" cy="365132"/>
            </a:xfrm>
            <a:prstGeom prst="rect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eaLnBrk="0" hangingPunct="0">
                <a:buClr>
                  <a:srgbClr val="000000"/>
                </a:buClr>
                <a:buSzPct val="100000"/>
                <a:buFont typeface="Times New Roman" charset="0"/>
                <a:buNone/>
                <a:defRPr/>
              </a:pPr>
              <a:r>
                <a:rPr lang="en-US" sz="2000" dirty="0">
                  <a:latin typeface="Arial" charset="0"/>
                  <a:ea typeface="ＭＳ Ｐゴシック" charset="0"/>
                  <a:cs typeface="ＭＳ Ｐゴシック" charset="0"/>
                </a:rPr>
                <a:t>32 bits</a:t>
              </a:r>
            </a:p>
          </p:txBody>
        </p:sp>
        <p:sp>
          <p:nvSpPr>
            <p:cNvPr id="54281" name="Rectangle 6"/>
            <p:cNvSpPr>
              <a:spLocks noChangeArrowheads="1"/>
            </p:cNvSpPr>
            <p:nvPr/>
          </p:nvSpPr>
          <p:spPr bwMode="auto">
            <a:xfrm>
              <a:off x="1832427" y="5243954"/>
              <a:ext cx="18288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en-US" sz="2000">
                  <a:solidFill>
                    <a:schemeClr val="tx1"/>
                  </a:solidFill>
                </a:rPr>
                <a:t>byte </a:t>
              </a:r>
            </a:p>
            <a:p>
              <a:pPr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en-US" sz="2000">
                  <a:solidFill>
                    <a:schemeClr val="tx1"/>
                  </a:solidFill>
                </a:rPr>
                <a:t>char</a:t>
              </a:r>
            </a:p>
          </p:txBody>
        </p:sp>
        <p:sp>
          <p:nvSpPr>
            <p:cNvPr id="54282" name="Rectangle 15"/>
            <p:cNvSpPr>
              <a:spLocks noChangeArrowheads="1"/>
            </p:cNvSpPr>
            <p:nvPr/>
          </p:nvSpPr>
          <p:spPr bwMode="auto">
            <a:xfrm>
              <a:off x="4038599" y="5243954"/>
              <a:ext cx="182880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en-US" sz="2000">
                  <a:solidFill>
                    <a:schemeClr val="tx1"/>
                  </a:solidFill>
                </a:rPr>
                <a:t>int</a:t>
              </a:r>
            </a:p>
            <a:p>
              <a:pPr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en-US" sz="2000">
                  <a:solidFill>
                    <a:schemeClr val="tx1"/>
                  </a:solidFill>
                </a:rPr>
                <a:t>unsigned int</a:t>
              </a:r>
            </a:p>
            <a:p>
              <a:pPr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54283" name="Rectangle 17"/>
            <p:cNvSpPr>
              <a:spLocks noChangeArrowheads="1"/>
            </p:cNvSpPr>
            <p:nvPr/>
          </p:nvSpPr>
          <p:spPr bwMode="auto">
            <a:xfrm>
              <a:off x="6400800" y="5243953"/>
              <a:ext cx="182880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en-US" sz="2000">
                  <a:solidFill>
                    <a:schemeClr val="tx1"/>
                  </a:solidFill>
                </a:rPr>
                <a:t>long</a:t>
              </a:r>
            </a:p>
            <a:p>
              <a:pPr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en-US" sz="2000">
                  <a:solidFill>
                    <a:schemeClr val="tx1"/>
                  </a:solidFill>
                </a:rPr>
                <a:t>unsigned long</a:t>
              </a:r>
            </a:p>
            <a:p>
              <a:pPr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en-US" sz="2000">
                  <a:solidFill>
                    <a:schemeClr val="tx1"/>
                  </a:solidFill>
                </a:rPr>
                <a:t>float</a:t>
              </a:r>
            </a:p>
          </p:txBody>
        </p:sp>
        <p:pic>
          <p:nvPicPr>
            <p:cNvPr id="54284" name="Picture 2" descr="http://www.photosinbox.com/download/ceramic-cup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7530" y="2904838"/>
              <a:ext cx="2071669" cy="1657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285" name="Picture 2" descr="http://www.photosinbox.com/download/ceramic-cup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0200" y="1697053"/>
              <a:ext cx="3810000" cy="30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286" name="Picture 2" descr="http://www.photosinbox.com/download/ceramic-cup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0993" y="2904838"/>
              <a:ext cx="2071669" cy="1657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9462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Input</a:t>
            </a:r>
            <a:endParaRPr lang="en-US" dirty="0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Input is any signal entering an electrical system.	</a:t>
            </a:r>
          </a:p>
          <a:p>
            <a:pPr lvl="1"/>
            <a:r>
              <a:rPr lang="en-US" sz="2400" dirty="0" smtClean="0"/>
              <a:t>Both digital and analog sensors are forms of input</a:t>
            </a:r>
          </a:p>
          <a:p>
            <a:pPr lvl="1"/>
            <a:r>
              <a:rPr lang="en-US" sz="2400" dirty="0" smtClean="0"/>
              <a:t>Input can also take many other forms: Keyboards, a mouse, infrared sensors, biometric sensors, or just plain voltage from a circuit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1388" y="4519613"/>
            <a:ext cx="2944812" cy="142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4191000"/>
            <a:ext cx="2874963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17473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Project – Digital Input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In </a:t>
            </a:r>
            <a:r>
              <a:rPr lang="en-US" dirty="0" err="1"/>
              <a:t>Arduino</a:t>
            </a:r>
            <a:r>
              <a:rPr lang="en-US" dirty="0"/>
              <a:t>, open up:</a:t>
            </a:r>
          </a:p>
          <a:p>
            <a:pPr>
              <a:defRPr/>
            </a:pPr>
            <a:r>
              <a:rPr lang="en-US" dirty="0"/>
              <a:t>	File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dirty="0"/>
              <a:t>Examples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dirty="0" smtClean="0">
                <a:sym typeface="Wingdings" pitchFamily="2" charset="2"/>
              </a:rPr>
              <a:t>02.Digital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dirty="0" smtClean="0">
                <a:sym typeface="Wingdings" pitchFamily="2" charset="2"/>
              </a:rPr>
              <a:t>Button</a:t>
            </a:r>
            <a:endParaRPr lang="en-US" dirty="0"/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07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2800" dirty="0" smtClean="0"/>
              <a:t>Digital Sensors (a.k.a. Switches)</a:t>
            </a:r>
            <a:br>
              <a:rPr lang="en-US" sz="2800" dirty="0" smtClean="0"/>
            </a:br>
            <a:r>
              <a:rPr lang="en-US" sz="2800" dirty="0"/>
              <a:t>Pull-up </a:t>
            </a:r>
            <a:r>
              <a:rPr lang="en-US" sz="2800" dirty="0" smtClean="0"/>
              <a:t>Resistor</a:t>
            </a:r>
            <a:endParaRPr lang="en-US" sz="2800" dirty="0"/>
          </a:p>
        </p:txBody>
      </p:sp>
      <p:pic>
        <p:nvPicPr>
          <p:cNvPr id="73731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74838"/>
            <a:ext cx="1916113" cy="4259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3732" name="TextBox 7"/>
          <p:cNvSpPr txBox="1">
            <a:spLocks noChangeArrowheads="1"/>
          </p:cNvSpPr>
          <p:nvPr/>
        </p:nvSpPr>
        <p:spPr bwMode="auto">
          <a:xfrm>
            <a:off x="1587500" y="4192588"/>
            <a:ext cx="1962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2000" b="1">
                <a:solidFill>
                  <a:schemeClr val="tx1"/>
                </a:solidFill>
              </a:rPr>
              <a:t>to Digital Pin 2</a:t>
            </a:r>
          </a:p>
        </p:txBody>
      </p:sp>
      <p:pic>
        <p:nvPicPr>
          <p:cNvPr id="7373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038" y="2036763"/>
            <a:ext cx="4921250" cy="392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626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Part 1: ELECTRICITY IS A THING!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9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913" y="2111375"/>
            <a:ext cx="4916487" cy="377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75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2244725"/>
            <a:ext cx="3219450" cy="402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2800" dirty="0" smtClean="0"/>
              <a:t>Digital Sensors (a.k.a. Switches)</a:t>
            </a:r>
            <a:br>
              <a:rPr lang="en-US" sz="2800" dirty="0" smtClean="0"/>
            </a:br>
            <a:r>
              <a:rPr lang="en-US" sz="2800" dirty="0" smtClean="0"/>
              <a:t>Add an indicator LED to Pin 13</a:t>
            </a:r>
            <a:endParaRPr lang="en-US" sz="2800" dirty="0"/>
          </a:p>
        </p:txBody>
      </p:sp>
      <p:sp>
        <p:nvSpPr>
          <p:cNvPr id="74757" name="Rectangle 2"/>
          <p:cNvSpPr>
            <a:spLocks noChangeArrowheads="1"/>
          </p:cNvSpPr>
          <p:nvPr/>
        </p:nvSpPr>
        <p:spPr bwMode="auto">
          <a:xfrm>
            <a:off x="493713" y="2954338"/>
            <a:ext cx="754062" cy="746125"/>
          </a:xfrm>
          <a:prstGeom prst="rect">
            <a:avLst/>
          </a:prstGeom>
          <a:noFill/>
          <a:ln w="2857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en-US"/>
          </a:p>
        </p:txBody>
      </p:sp>
      <p:sp>
        <p:nvSpPr>
          <p:cNvPr id="74758" name="TextBox 3"/>
          <p:cNvSpPr txBox="1">
            <a:spLocks noChangeArrowheads="1"/>
          </p:cNvSpPr>
          <p:nvPr/>
        </p:nvSpPr>
        <p:spPr bwMode="auto">
          <a:xfrm>
            <a:off x="276225" y="1582738"/>
            <a:ext cx="2946400" cy="369332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dirty="0"/>
              <a:t>This is just like our 1</a:t>
            </a:r>
            <a:r>
              <a:rPr lang="en-US" altLang="en-US" baseline="30000" dirty="0"/>
              <a:t>st</a:t>
            </a:r>
            <a:r>
              <a:rPr lang="en-US" altLang="en-US" dirty="0"/>
              <a:t> circuit!</a:t>
            </a:r>
          </a:p>
        </p:txBody>
      </p:sp>
    </p:spTree>
    <p:extLst>
      <p:ext uri="{BB962C8B-B14F-4D97-AF65-F5344CB8AC3E}">
        <p14:creationId xmlns:p14="http://schemas.microsoft.com/office/powerpoint/2010/main" val="351889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dirty="0" smtClean="0"/>
              <a:t>Digital Input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idx="1"/>
          </p:nvPr>
        </p:nvSpPr>
        <p:spPr>
          <a:xfrm>
            <a:off x="685800" y="1676400"/>
            <a:ext cx="8458200" cy="4418013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sz="2400" dirty="0" smtClean="0"/>
              <a:t>Connect digital input to your </a:t>
            </a:r>
            <a:r>
              <a:rPr lang="en-US" sz="2400" dirty="0" err="1" smtClean="0"/>
              <a:t>Arduino</a:t>
            </a:r>
            <a:r>
              <a:rPr lang="en-US" sz="2400" dirty="0" smtClean="0"/>
              <a:t> using Pins # 0 – 13  (Although pins # 0 &amp; 1 are also used for programming)</a:t>
            </a:r>
          </a:p>
          <a:p>
            <a:pPr>
              <a:defRPr/>
            </a:pPr>
            <a:endParaRPr lang="en-US" sz="1200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en-US" sz="2400" dirty="0" smtClean="0"/>
              <a:t>Digital Input needs a 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pinMode</a:t>
            </a:r>
            <a:r>
              <a:rPr lang="en-US" sz="2400" dirty="0" smtClean="0"/>
              <a:t> command:</a:t>
            </a:r>
            <a:br>
              <a:rPr lang="en-US" sz="2400" dirty="0" smtClean="0"/>
            </a:br>
            <a:r>
              <a:rPr lang="en-US" sz="2000" b="1" i="1" dirty="0" smtClean="0">
                <a:solidFill>
                  <a:schemeClr val="accent1"/>
                </a:solidFill>
              </a:rPr>
              <a:t>	</a:t>
            </a:r>
            <a:r>
              <a:rPr lang="en-US" sz="2000" b="1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pinMode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b="1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pinNumber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, INPUT); </a:t>
            </a:r>
            <a:r>
              <a:rPr lang="en-US" sz="2400" b="1" dirty="0" smtClean="0">
                <a:solidFill>
                  <a:schemeClr val="accent6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en-US" sz="2400" b="1" dirty="0" smtClean="0">
                <a:solidFill>
                  <a:schemeClr val="accent6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2400" dirty="0" smtClean="0"/>
              <a:t>	</a:t>
            </a:r>
            <a:r>
              <a:rPr lang="en-US" sz="2400" i="1" dirty="0" smtClean="0"/>
              <a:t>Make sure to use ALL CAPS for </a:t>
            </a:r>
            <a:r>
              <a:rPr lang="en-US" sz="2400" b="1" i="1" dirty="0" smtClean="0"/>
              <a:t>INPUT</a:t>
            </a:r>
          </a:p>
          <a:p>
            <a:pPr>
              <a:defRPr/>
            </a:pPr>
            <a:endParaRPr lang="en-US" sz="1200" b="1" i="1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en-US" sz="2400" dirty="0" smtClean="0"/>
              <a:t>To get a digital reading: </a:t>
            </a:r>
            <a:br>
              <a:rPr lang="en-US" sz="2400" dirty="0" smtClean="0"/>
            </a:br>
            <a:r>
              <a:rPr lang="en-US" sz="2000" b="1" dirty="0">
                <a:solidFill>
                  <a:schemeClr val="accent6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int </a:t>
            </a:r>
            <a:r>
              <a:rPr lang="en-US" sz="2000" b="1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buttonState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000" b="1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digitalRead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b="1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pinNumber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buFont typeface="Arial" pitchFamily="34" charset="0"/>
              <a:buChar char="•"/>
              <a:defRPr/>
            </a:pPr>
            <a:endParaRPr lang="en-US" sz="1200" b="1" i="1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en-US" sz="2400" dirty="0" smtClean="0"/>
              <a:t>Digital Input values are only </a:t>
            </a:r>
            <a:r>
              <a:rPr lang="en-US" sz="2400" b="1" dirty="0" smtClean="0"/>
              <a:t>HIGH </a:t>
            </a:r>
            <a:r>
              <a:rPr lang="en-US" sz="2400" dirty="0" smtClean="0"/>
              <a:t>(On) or </a:t>
            </a:r>
            <a:r>
              <a:rPr lang="en-US" sz="2400" b="1" dirty="0" smtClean="0"/>
              <a:t>LOW </a:t>
            </a:r>
            <a:r>
              <a:rPr lang="en-US" sz="2400" dirty="0" smtClean="0"/>
              <a:t>(Off)</a:t>
            </a:r>
          </a:p>
        </p:txBody>
      </p:sp>
    </p:spTree>
    <p:extLst>
      <p:ext uri="{BB962C8B-B14F-4D97-AF65-F5344CB8AC3E}">
        <p14:creationId xmlns:p14="http://schemas.microsoft.com/office/powerpoint/2010/main" val="2720103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dirty="0" smtClean="0"/>
              <a:t>Digital Sensors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  <a:defRPr/>
            </a:pPr>
            <a:r>
              <a:rPr lang="en-US" sz="2400" dirty="0" smtClean="0"/>
              <a:t>Digital sensors are more straight forward than Analog</a:t>
            </a:r>
          </a:p>
          <a:p>
            <a:pPr marL="0" indent="0">
              <a:buFont typeface="Times New Roman" charset="0"/>
              <a:buNone/>
              <a:defRPr/>
            </a:pPr>
            <a:endParaRPr lang="en-US" sz="1200" dirty="0" smtClean="0"/>
          </a:p>
          <a:p>
            <a:pPr>
              <a:buFont typeface="Arial"/>
              <a:buChar char="•"/>
              <a:defRPr/>
            </a:pPr>
            <a:r>
              <a:rPr lang="en-US" sz="2400" dirty="0" smtClean="0"/>
              <a:t>No matter what the sensor there are only two settings: On and Off</a:t>
            </a:r>
          </a:p>
          <a:p>
            <a:pPr marL="0" indent="0">
              <a:buFont typeface="Times New Roman" charset="0"/>
              <a:buNone/>
              <a:defRPr/>
            </a:pPr>
            <a:endParaRPr lang="en-US" sz="1200" dirty="0" smtClean="0"/>
          </a:p>
          <a:p>
            <a:pPr>
              <a:buFont typeface="Arial"/>
              <a:buChar char="•"/>
              <a:defRPr/>
            </a:pPr>
            <a:r>
              <a:rPr lang="en-US" sz="2400" dirty="0" smtClean="0"/>
              <a:t>Signal is always either HIGH (On) or LOW (Off)</a:t>
            </a:r>
          </a:p>
          <a:p>
            <a:pPr marL="0" indent="0">
              <a:buFont typeface="Times New Roman" charset="0"/>
              <a:buNone/>
              <a:defRPr/>
            </a:pPr>
            <a:endParaRPr lang="en-US" sz="1200" dirty="0" smtClean="0"/>
          </a:p>
          <a:p>
            <a:pPr>
              <a:buFont typeface="Arial"/>
              <a:buChar char="•"/>
              <a:defRPr/>
            </a:pPr>
            <a:r>
              <a:rPr lang="en-US" sz="2400" dirty="0" smtClean="0"/>
              <a:t>Voltage signal for HIGH will be a little less than 5V on your Uno</a:t>
            </a:r>
          </a:p>
          <a:p>
            <a:pPr marL="0" indent="0">
              <a:buFont typeface="Times New Roman" charset="0"/>
              <a:buNone/>
              <a:defRPr/>
            </a:pPr>
            <a:endParaRPr lang="en-US" sz="1200" dirty="0" smtClean="0"/>
          </a:p>
          <a:p>
            <a:pPr>
              <a:buFont typeface="Arial"/>
              <a:buChar char="•"/>
              <a:defRPr/>
            </a:pPr>
            <a:r>
              <a:rPr lang="en-US" sz="2400" dirty="0" smtClean="0"/>
              <a:t>Voltage signal for LOW will be 0V on most systems</a:t>
            </a:r>
            <a:r>
              <a:rPr lang="en-US" sz="2400" dirty="0"/>
              <a:t>					</a:t>
            </a:r>
          </a:p>
          <a:p>
            <a:pPr>
              <a:buFont typeface="Times New Roman" charset="0"/>
              <a:buNone/>
              <a:defRPr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3287488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http://opensourcehardwarejunkies.com/wp-content/uploads/2012/08/digitalRead-descrition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2" y="381000"/>
            <a:ext cx="8337550" cy="625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Anatomy of a statement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01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http://opensourcehardwarejunkies.com/wp-content/uploads/2012/09/07-If-Else-Explanation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038" y="1203325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Programming:  Conditional </a:t>
            </a:r>
            <a:r>
              <a:rPr lang="en-US" sz="3200" dirty="0" smtClean="0"/>
              <a:t>Statements - </a:t>
            </a:r>
            <a:r>
              <a:rPr lang="en-US" sz="3200" dirty="0" smtClean="0">
                <a:latin typeface="Courier New" pitchFamily="49" charset="0"/>
                <a:cs typeface="Courier New" pitchFamily="49" charset="0"/>
              </a:rPr>
              <a:t>if</a:t>
            </a:r>
            <a:r>
              <a:rPr lang="en-US" sz="3200" dirty="0">
                <a:latin typeface="Courier New" pitchFamily="49" charset="0"/>
                <a:cs typeface="Courier New" pitchFamily="49" charset="0"/>
              </a:rPr>
              <a:t>()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5153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Programming:  Conditional Statements - </a:t>
            </a:r>
            <a:r>
              <a:rPr lang="en-US" sz="3200" dirty="0">
                <a:latin typeface="Courier New" pitchFamily="49" charset="0"/>
                <a:cs typeface="Courier New" pitchFamily="49" charset="0"/>
              </a:rPr>
              <a:t>if()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6564"/>
            <a:ext cx="6172200" cy="3932236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void loop()</a:t>
            </a: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int 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buttonState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digitalRead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(5);</a:t>
            </a: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if(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buttonState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== LOW)</a:t>
            </a: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{	// do something</a:t>
            </a: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}</a:t>
            </a: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else</a:t>
            </a: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{  // do something else</a:t>
            </a: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}</a:t>
            </a: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pic>
        <p:nvPicPr>
          <p:cNvPr id="79877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068513"/>
            <a:ext cx="1600200" cy="387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878" name="TextBox 4"/>
          <p:cNvSpPr txBox="1">
            <a:spLocks noChangeArrowheads="1"/>
          </p:cNvSpPr>
          <p:nvPr/>
        </p:nvSpPr>
        <p:spPr bwMode="auto">
          <a:xfrm>
            <a:off x="8153400" y="3657600"/>
            <a:ext cx="99060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2000">
                <a:solidFill>
                  <a:schemeClr val="tx1"/>
                </a:solidFill>
              </a:rPr>
              <a:t>DIG INPUT</a:t>
            </a:r>
          </a:p>
        </p:txBody>
      </p:sp>
    </p:spTree>
    <p:extLst>
      <p:ext uri="{BB962C8B-B14F-4D97-AF65-F5344CB8AC3E}">
        <p14:creationId xmlns:p14="http://schemas.microsoft.com/office/powerpoint/2010/main" val="37473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Boolean Operators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219200"/>
          <a:ext cx="7378700" cy="3566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5900"/>
                <a:gridCol w="4622800"/>
              </a:tblGrid>
              <a:tr h="45711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&lt;Boolean&gt;</a:t>
                      </a:r>
                      <a:endParaRPr lang="en-US" sz="24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Description</a:t>
                      </a:r>
                      <a:endParaRPr lang="en-US" sz="2400" dirty="0"/>
                    </a:p>
                  </a:txBody>
                  <a:tcPr marT="45712" marB="45712"/>
                </a:tc>
              </a:tr>
              <a:tr h="518068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Courier New" pitchFamily="49" charset="0"/>
                          <a:cs typeface="Courier New" pitchFamily="49" charset="0"/>
                        </a:rPr>
                        <a:t>( ) </a:t>
                      </a:r>
                      <a:r>
                        <a:rPr lang="en-US" sz="2800" b="1" dirty="0" smtClean="0">
                          <a:latin typeface="Courier New" pitchFamily="49" charset="0"/>
                          <a:cs typeface="Courier New" pitchFamily="49" charset="0"/>
                        </a:rPr>
                        <a:t>==</a:t>
                      </a:r>
                      <a:r>
                        <a:rPr lang="en-US" sz="2800" dirty="0" smtClean="0">
                          <a:latin typeface="Courier New" pitchFamily="49" charset="0"/>
                          <a:cs typeface="Courier New" pitchFamily="49" charset="0"/>
                        </a:rPr>
                        <a:t> ( )</a:t>
                      </a:r>
                      <a:endParaRPr lang="en-US" sz="2800" i="1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is equal?</a:t>
                      </a:r>
                      <a:endParaRPr lang="en-US" sz="2800" dirty="0"/>
                    </a:p>
                  </a:txBody>
                  <a:tcPr marT="45712" marB="45712"/>
                </a:tc>
              </a:tr>
              <a:tr h="518068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Courier New" pitchFamily="49" charset="0"/>
                          <a:cs typeface="Courier New" pitchFamily="49" charset="0"/>
                        </a:rPr>
                        <a:t>( ) </a:t>
                      </a:r>
                      <a:r>
                        <a:rPr lang="en-US" sz="2800" b="1" dirty="0" smtClean="0">
                          <a:latin typeface="Courier New" pitchFamily="49" charset="0"/>
                          <a:cs typeface="Courier New" pitchFamily="49" charset="0"/>
                        </a:rPr>
                        <a:t>!=</a:t>
                      </a:r>
                      <a:r>
                        <a:rPr lang="en-US" sz="2800" dirty="0" smtClean="0">
                          <a:latin typeface="Courier New" pitchFamily="49" charset="0"/>
                          <a:cs typeface="Courier New" pitchFamily="49" charset="0"/>
                        </a:rPr>
                        <a:t> ( )</a:t>
                      </a:r>
                      <a:endParaRPr lang="en-US" sz="2800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is not equal</a:t>
                      </a:r>
                      <a:r>
                        <a:rPr lang="en-US" sz="2800" baseline="0" dirty="0" smtClean="0"/>
                        <a:t>?</a:t>
                      </a:r>
                      <a:endParaRPr lang="en-US" sz="2800" dirty="0"/>
                    </a:p>
                  </a:txBody>
                  <a:tcPr marT="45712" marB="45712"/>
                </a:tc>
              </a:tr>
              <a:tr h="518068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Courier New" pitchFamily="49" charset="0"/>
                          <a:cs typeface="Courier New" pitchFamily="49" charset="0"/>
                        </a:rPr>
                        <a:t>( ) </a:t>
                      </a:r>
                      <a:r>
                        <a:rPr lang="en-US" sz="2800" b="1" dirty="0" smtClean="0">
                          <a:latin typeface="Courier New" pitchFamily="49" charset="0"/>
                          <a:cs typeface="Courier New" pitchFamily="49" charset="0"/>
                        </a:rPr>
                        <a:t>&gt;</a:t>
                      </a:r>
                      <a:r>
                        <a:rPr lang="en-US" sz="2800" dirty="0" smtClean="0">
                          <a:latin typeface="Courier New" pitchFamily="49" charset="0"/>
                          <a:cs typeface="Courier New" pitchFamily="49" charset="0"/>
                        </a:rPr>
                        <a:t>  ( )</a:t>
                      </a:r>
                      <a:endParaRPr lang="en-US" sz="2800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greater than</a:t>
                      </a:r>
                      <a:endParaRPr lang="en-US" sz="2800" dirty="0"/>
                    </a:p>
                  </a:txBody>
                  <a:tcPr marT="45712" marB="45712"/>
                </a:tc>
              </a:tr>
              <a:tr h="518068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Courier New" pitchFamily="49" charset="0"/>
                          <a:cs typeface="Courier New" pitchFamily="49" charset="0"/>
                        </a:rPr>
                        <a:t>( ) </a:t>
                      </a:r>
                      <a:r>
                        <a:rPr lang="en-US" sz="2800" b="1" dirty="0" smtClean="0">
                          <a:latin typeface="Courier New" pitchFamily="49" charset="0"/>
                          <a:cs typeface="Courier New" pitchFamily="49" charset="0"/>
                        </a:rPr>
                        <a:t>&gt;=</a:t>
                      </a:r>
                      <a:r>
                        <a:rPr lang="en-US" sz="2800" dirty="0" smtClean="0">
                          <a:latin typeface="Courier New" pitchFamily="49" charset="0"/>
                          <a:cs typeface="Courier New" pitchFamily="49" charset="0"/>
                        </a:rPr>
                        <a:t> ( )</a:t>
                      </a:r>
                      <a:endParaRPr lang="en-US" sz="2800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greater than or equal</a:t>
                      </a:r>
                      <a:endParaRPr lang="en-US" sz="2800" dirty="0"/>
                    </a:p>
                  </a:txBody>
                  <a:tcPr marT="45712" marB="45712"/>
                </a:tc>
              </a:tr>
              <a:tr h="518068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Courier New" pitchFamily="49" charset="0"/>
                          <a:cs typeface="Courier New" pitchFamily="49" charset="0"/>
                        </a:rPr>
                        <a:t>( ) </a:t>
                      </a:r>
                      <a:r>
                        <a:rPr lang="en-US" sz="2800" b="1" dirty="0" smtClean="0">
                          <a:latin typeface="Courier New" pitchFamily="49" charset="0"/>
                          <a:cs typeface="Courier New" pitchFamily="49" charset="0"/>
                        </a:rPr>
                        <a:t>&lt; </a:t>
                      </a:r>
                      <a:r>
                        <a:rPr lang="en-US" sz="2800" dirty="0" smtClean="0">
                          <a:latin typeface="Courier New" pitchFamily="49" charset="0"/>
                          <a:cs typeface="Courier New" pitchFamily="49" charset="0"/>
                        </a:rPr>
                        <a:t> ( )</a:t>
                      </a:r>
                      <a:endParaRPr lang="en-US" sz="2800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less than</a:t>
                      </a:r>
                      <a:endParaRPr lang="en-US" sz="2800" dirty="0"/>
                    </a:p>
                  </a:txBody>
                  <a:tcPr marT="45712" marB="45712"/>
                </a:tc>
              </a:tr>
              <a:tr h="518068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Courier New" pitchFamily="49" charset="0"/>
                          <a:cs typeface="Courier New" pitchFamily="49" charset="0"/>
                        </a:rPr>
                        <a:t>( ) </a:t>
                      </a:r>
                      <a:r>
                        <a:rPr lang="en-US" sz="2800" b="1" dirty="0" smtClean="0">
                          <a:latin typeface="Courier New" pitchFamily="49" charset="0"/>
                          <a:cs typeface="Courier New" pitchFamily="49" charset="0"/>
                        </a:rPr>
                        <a:t>&lt;=</a:t>
                      </a:r>
                      <a:r>
                        <a:rPr lang="en-US" sz="2800" dirty="0" smtClean="0">
                          <a:latin typeface="Courier New" pitchFamily="49" charset="0"/>
                          <a:cs typeface="Courier New" pitchFamily="49" charset="0"/>
                        </a:rPr>
                        <a:t> ( )</a:t>
                      </a:r>
                      <a:endParaRPr lang="en-US" sz="2800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less than or equal</a:t>
                      </a:r>
                      <a:endParaRPr lang="en-US" sz="2800" dirty="0"/>
                    </a:p>
                  </a:txBody>
                  <a:tcPr marT="45712" marB="45712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205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Voltage dividers</a:t>
            </a:r>
            <a:endParaRPr lang="en-US" sz="3600" i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667000" y="1219200"/>
            <a:ext cx="6019800" cy="4906963"/>
          </a:xfrm>
        </p:spPr>
        <p:txBody>
          <a:bodyPr/>
          <a:lstStyle/>
          <a:p>
            <a:r>
              <a:rPr lang="en-US" dirty="0" smtClean="0"/>
              <a:t>You get an in-between voltage based on the two resistances</a:t>
            </a:r>
            <a:endParaRPr lang="en-US" dirty="0"/>
          </a:p>
        </p:txBody>
      </p:sp>
      <p:pic>
        <p:nvPicPr>
          <p:cNvPr id="82948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15"/>
          <a:stretch/>
        </p:blipFill>
        <p:spPr bwMode="auto">
          <a:xfrm>
            <a:off x="-152400" y="1447800"/>
            <a:ext cx="3254375" cy="456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00" y="2971800"/>
            <a:ext cx="2958353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820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analogRead</a:t>
            </a:r>
            <a:r>
              <a:rPr lang="en-US" dirty="0" smtClean="0"/>
              <a:t>()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dirty="0" err="1" smtClean="0"/>
              <a:t>Arduino</a:t>
            </a:r>
            <a:r>
              <a:rPr lang="en-US" dirty="0" smtClean="0"/>
              <a:t> uses a 10-bit A/D Converter:</a:t>
            </a:r>
          </a:p>
          <a:p>
            <a:pPr marL="457200" indent="-457200">
              <a:buFont typeface="Arial" charset="0"/>
              <a:buChar char="•"/>
              <a:defRPr/>
            </a:pPr>
            <a:r>
              <a:rPr lang="en-US" dirty="0" smtClean="0"/>
              <a:t>This means that you get input values from </a:t>
            </a:r>
            <a:br>
              <a:rPr lang="en-US" dirty="0" smtClean="0"/>
            </a:br>
            <a:r>
              <a:rPr lang="en-US" dirty="0" smtClean="0"/>
              <a:t>0 to 1023</a:t>
            </a:r>
          </a:p>
          <a:p>
            <a:pPr marL="857250" lvl="1" indent="-457200">
              <a:buFont typeface="Arial" charset="0"/>
              <a:buChar char="•"/>
              <a:defRPr/>
            </a:pPr>
            <a:r>
              <a:rPr lang="en-US" dirty="0" smtClean="0"/>
              <a:t>0 V </a:t>
            </a:r>
            <a:r>
              <a:rPr lang="en-US" dirty="0" smtClean="0">
                <a:sym typeface="Wingdings" pitchFamily="2" charset="2"/>
              </a:rPr>
              <a:t> 0</a:t>
            </a:r>
            <a:endParaRPr lang="en-US" dirty="0" smtClean="0"/>
          </a:p>
          <a:p>
            <a:pPr marL="857250" lvl="1" indent="-457200">
              <a:buFont typeface="Arial" charset="0"/>
              <a:buChar char="•"/>
              <a:defRPr/>
            </a:pPr>
            <a:r>
              <a:rPr lang="en-US" dirty="0" smtClean="0"/>
              <a:t>5 V </a:t>
            </a:r>
            <a:r>
              <a:rPr lang="en-US" dirty="0" smtClean="0">
                <a:sym typeface="Wingdings" pitchFamily="2" charset="2"/>
              </a:rPr>
              <a:t> 1023</a:t>
            </a:r>
          </a:p>
          <a:p>
            <a:pPr marL="0" indent="0">
              <a:buNone/>
              <a:defRPr/>
            </a:pPr>
            <a:r>
              <a:rPr lang="en-US" dirty="0" smtClean="0">
                <a:sym typeface="Wingdings" pitchFamily="2" charset="2"/>
              </a:rPr>
              <a:t>Ex:</a:t>
            </a:r>
          </a:p>
          <a:p>
            <a:pPr marL="0" indent="0">
              <a:buNone/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  <a:sym typeface="Wingdings" pitchFamily="2" charset="2"/>
              </a:rPr>
              <a:t>	</a:t>
            </a:r>
            <a:r>
              <a:rPr lang="en-US" sz="2400" b="1" dirty="0" err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  <a:sym typeface="Wingdings" pitchFamily="2" charset="2"/>
              </a:rPr>
              <a:t>int</a:t>
            </a:r>
            <a:r>
              <a:rPr lang="en-US" sz="2400" b="1" dirty="0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  <a:sym typeface="Wingdings" pitchFamily="2" charset="2"/>
              </a:rPr>
              <a:t> </a:t>
            </a:r>
            <a:r>
              <a:rPr lang="en-US" sz="2400" b="1" dirty="0" err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  <a:sym typeface="Wingdings" pitchFamily="2" charset="2"/>
              </a:rPr>
              <a:t>sensorValue</a:t>
            </a:r>
            <a:r>
              <a:rPr lang="en-US" sz="2400" b="1" dirty="0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  <a:sym typeface="Wingdings" pitchFamily="2" charset="2"/>
              </a:rPr>
              <a:t> = </a:t>
            </a:r>
            <a:r>
              <a:rPr lang="en-US" sz="2400" b="1" dirty="0" err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  <a:sym typeface="Wingdings" pitchFamily="2" charset="2"/>
              </a:rPr>
              <a:t>analogRead</a:t>
            </a:r>
            <a:r>
              <a:rPr lang="en-US" sz="2400" b="1" dirty="0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  <a:sym typeface="Wingdings" pitchFamily="2" charset="2"/>
              </a:rPr>
              <a:t>(A0);</a:t>
            </a:r>
          </a:p>
          <a:p>
            <a:pPr marL="857250" lvl="1" indent="-457200">
              <a:buFont typeface="Arial" charset="0"/>
              <a:buChar char="•"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49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dirty="0" smtClean="0"/>
              <a:t>Using Serial Communication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indent="-341313" algn="ctr"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en-US" sz="2400" b="1" dirty="0" smtClean="0"/>
              <a:t>Method used to transfer data between two devices.</a:t>
            </a:r>
          </a:p>
        </p:txBody>
      </p:sp>
      <p:sp>
        <p:nvSpPr>
          <p:cNvPr id="86020" name="Rectangle 1"/>
          <p:cNvSpPr>
            <a:spLocks noChangeArrowheads="1"/>
          </p:cNvSpPr>
          <p:nvPr/>
        </p:nvSpPr>
        <p:spPr bwMode="auto">
          <a:xfrm>
            <a:off x="3867150" y="5137150"/>
            <a:ext cx="5276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1313" eaLnBrk="0" hangingPunct="0">
              <a:buClr>
                <a:srgbClr val="000000"/>
              </a:buClr>
              <a:buSzPct val="100000"/>
              <a:buFont typeface="Times New Roman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 eaLnBrk="0" hangingPunct="0">
              <a:buClr>
                <a:srgbClr val="000000"/>
              </a:buClr>
              <a:buSzPct val="100000"/>
              <a:buFont typeface="Times New Roman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 eaLnBrk="0" hangingPunct="0">
              <a:buClr>
                <a:srgbClr val="000000"/>
              </a:buClr>
              <a:buSzPct val="100000"/>
              <a:buFont typeface="Times New Roman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 eaLnBrk="0" hangingPunct="0">
              <a:buClr>
                <a:srgbClr val="000000"/>
              </a:buClr>
              <a:buSzPct val="100000"/>
              <a:buFont typeface="Times New Roman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 eaLnBrk="0" hangingPunct="0">
              <a:buClr>
                <a:srgbClr val="000000"/>
              </a:buClr>
              <a:buSzPct val="100000"/>
              <a:buFont typeface="Times New Roman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buClrTx/>
            </a:pPr>
            <a:r>
              <a:rPr lang="en-US" altLang="en-US" sz="2000" dirty="0">
                <a:solidFill>
                  <a:schemeClr val="tx1"/>
                </a:solidFill>
              </a:rPr>
              <a:t>Arduino dedicates Digital I/O pin # 0 to receiving and Digital I/O pin #1 to transmit.</a:t>
            </a:r>
          </a:p>
        </p:txBody>
      </p:sp>
      <p:pic>
        <p:nvPicPr>
          <p:cNvPr id="86021" name="Picture 2" descr="http://www.ladyada.net/images/arduino/serialdata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46" b="32362"/>
          <a:stretch>
            <a:fillRect/>
          </a:stretch>
        </p:blipFill>
        <p:spPr bwMode="auto">
          <a:xfrm>
            <a:off x="3176588" y="2693988"/>
            <a:ext cx="254952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2" name="Picture 4" descr="http://robosavvy.com/store/images/sparkfun/11575-0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04530" flipV="1">
            <a:off x="136525" y="4691063"/>
            <a:ext cx="1905000" cy="190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3" name="Picture 6" descr="https://dlnmh9ip6v2uc.cloudfront.net/images/products/1/1/3/0/1/11301-01_i_ma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04382" flipV="1">
            <a:off x="1530350" y="3948113"/>
            <a:ext cx="17907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4" name="Rectangle 7"/>
          <p:cNvSpPr>
            <a:spLocks noChangeArrowheads="1"/>
          </p:cNvSpPr>
          <p:nvPr/>
        </p:nvSpPr>
        <p:spPr bwMode="auto">
          <a:xfrm>
            <a:off x="3271838" y="2730500"/>
            <a:ext cx="5756275" cy="923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indent="-341313" eaLnBrk="0" hangingPunct="0">
              <a:buClr>
                <a:srgbClr val="000000"/>
              </a:buClr>
              <a:buSzPct val="100000"/>
              <a:buFont typeface="Times New Roman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1pPr>
            <a:lvl2pPr eaLnBrk="0" hangingPunct="0">
              <a:buClr>
                <a:srgbClr val="000000"/>
              </a:buClr>
              <a:buSzPct val="100000"/>
              <a:buFont typeface="Times New Roman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2pPr>
            <a:lvl3pPr eaLnBrk="0" hangingPunct="0">
              <a:buClr>
                <a:srgbClr val="000000"/>
              </a:buClr>
              <a:buSzPct val="100000"/>
              <a:buFont typeface="Times New Roman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3pPr>
            <a:lvl4pPr eaLnBrk="0" hangingPunct="0">
              <a:buClr>
                <a:srgbClr val="000000"/>
              </a:buClr>
              <a:buSzPct val="100000"/>
              <a:buFont typeface="Times New Roman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4pPr>
            <a:lvl5pPr eaLnBrk="0" hangingPunct="0">
              <a:buClr>
                <a:srgbClr val="000000"/>
              </a:buClr>
              <a:buSzPct val="100000"/>
              <a:buFont typeface="Times New Roman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buClrTx/>
            </a:pPr>
            <a:r>
              <a:rPr lang="en-US" altLang="en-US" sz="1800" dirty="0">
                <a:solidFill>
                  <a:schemeClr val="tx1"/>
                </a:solidFill>
              </a:rPr>
              <a:t>Data passes between the computer and Arduino through the USB cable. Data is transmitted as zeros (‘0’) and ones (‘1’) sequentially.</a:t>
            </a:r>
          </a:p>
        </p:txBody>
      </p:sp>
      <p:sp>
        <p:nvSpPr>
          <p:cNvPr id="86025" name="Up-Down Arrow 2"/>
          <p:cNvSpPr>
            <a:spLocks noChangeArrowheads="1"/>
          </p:cNvSpPr>
          <p:nvPr/>
        </p:nvSpPr>
        <p:spPr bwMode="auto">
          <a:xfrm>
            <a:off x="3176588" y="4313238"/>
            <a:ext cx="438150" cy="1177925"/>
          </a:xfrm>
          <a:prstGeom prst="upDownArrow">
            <a:avLst>
              <a:gd name="adj1" fmla="val 50000"/>
              <a:gd name="adj2" fmla="val 49972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en-US">
              <a:solidFill>
                <a:schemeClr val="tx1"/>
              </a:solidFill>
            </a:endParaRPr>
          </a:p>
        </p:txBody>
      </p:sp>
      <p:pic>
        <p:nvPicPr>
          <p:cNvPr id="86026" name="Picture 10" descr="http://www.clker.com/cliparts/E/e/O/w/p/G/happy-computer-screen-md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8" y="2743200"/>
            <a:ext cx="2265362" cy="216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76927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Introduction to Electric </a:t>
            </a:r>
            <a:r>
              <a:rPr lang="en-US" dirty="0" smtClean="0"/>
              <a:t>Circuits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Here we are going to remind what are:</a:t>
            </a:r>
          </a:p>
          <a:p>
            <a:endParaRPr lang="en-US" dirty="0"/>
          </a:p>
          <a:p>
            <a:pPr lvl="1"/>
            <a:r>
              <a:rPr lang="en-US" dirty="0"/>
              <a:t>Voltage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Current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Current flow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Voltage Sources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Voltmeter (</a:t>
            </a:r>
            <a:r>
              <a:rPr lang="en-US" dirty="0" err="1"/>
              <a:t>Multimeter</a:t>
            </a:r>
            <a:r>
              <a:rPr lang="en-US" dirty="0"/>
              <a:t>)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36B7A-FA8A-4444-B3DE-31056680C8E6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9204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Serial Monitor &amp; </a:t>
            </a:r>
            <a:r>
              <a:rPr lang="en-US" dirty="0" err="1" smtClean="0"/>
              <a:t>analogRead</a:t>
            </a:r>
            <a:r>
              <a:rPr lang="en-US" dirty="0" smtClean="0"/>
              <a:t>()</a:t>
            </a:r>
            <a:endParaRPr lang="en-US" dirty="0"/>
          </a:p>
        </p:txBody>
      </p:sp>
      <p:pic>
        <p:nvPicPr>
          <p:cNvPr id="8704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1436688"/>
            <a:ext cx="5738812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588963" y="4211638"/>
            <a:ext cx="5867400" cy="830262"/>
            <a:chOff x="1925864" y="4211109"/>
            <a:chExt cx="5868306" cy="830997"/>
          </a:xfrm>
        </p:grpSpPr>
        <p:sp>
          <p:nvSpPr>
            <p:cNvPr id="87051" name="Rectangle 2"/>
            <p:cNvSpPr>
              <a:spLocks noChangeArrowheads="1"/>
            </p:cNvSpPr>
            <p:nvPr/>
          </p:nvSpPr>
          <p:spPr bwMode="auto">
            <a:xfrm>
              <a:off x="1925864" y="4489448"/>
              <a:ext cx="1683657" cy="274320"/>
            </a:xfrm>
            <a:prstGeom prst="rect">
              <a:avLst/>
            </a:prstGeom>
            <a:noFill/>
            <a:ln w="38100">
              <a:solidFill>
                <a:srgbClr val="E72D2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pPr algn="ctr"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altLang="en-US">
                <a:solidFill>
                  <a:schemeClr val="tx1"/>
                </a:solidFill>
              </a:endParaRPr>
            </a:p>
          </p:txBody>
        </p:sp>
        <p:cxnSp>
          <p:nvCxnSpPr>
            <p:cNvPr id="5" name="Straight Arrow Connector 4"/>
            <p:cNvCxnSpPr/>
            <p:nvPr/>
          </p:nvCxnSpPr>
          <p:spPr bwMode="auto">
            <a:xfrm flipH="1">
              <a:off x="3608874" y="4627402"/>
              <a:ext cx="943121" cy="0"/>
            </a:xfrm>
            <a:prstGeom prst="straightConnector1">
              <a:avLst/>
            </a:prstGeom>
            <a:solidFill>
              <a:srgbClr val="00B8FF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87053" name="TextBox 6"/>
            <p:cNvSpPr txBox="1">
              <a:spLocks noChangeArrowheads="1"/>
            </p:cNvSpPr>
            <p:nvPr/>
          </p:nvSpPr>
          <p:spPr bwMode="auto">
            <a:xfrm>
              <a:off x="4688113" y="4211109"/>
              <a:ext cx="3106057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Initializes the Serial Communication</a:t>
              </a:r>
            </a:p>
          </p:txBody>
        </p:sp>
      </p:grp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1925638" y="4764088"/>
            <a:ext cx="5868987" cy="1228725"/>
            <a:chOff x="1925864" y="4763768"/>
            <a:chExt cx="5868307" cy="1229525"/>
          </a:xfrm>
        </p:grpSpPr>
        <p:cxnSp>
          <p:nvCxnSpPr>
            <p:cNvPr id="9" name="Straight Arrow Connector 8"/>
            <p:cNvCxnSpPr>
              <a:stCxn id="87050" idx="1"/>
            </p:cNvCxnSpPr>
            <p:nvPr/>
          </p:nvCxnSpPr>
          <p:spPr bwMode="auto">
            <a:xfrm flipH="1" flipV="1">
              <a:off x="1925864" y="4763768"/>
              <a:ext cx="2761930" cy="999187"/>
            </a:xfrm>
            <a:prstGeom prst="straightConnector1">
              <a:avLst/>
            </a:prstGeom>
            <a:solidFill>
              <a:srgbClr val="00B8FF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87050" name="TextBox 11"/>
            <p:cNvSpPr txBox="1">
              <a:spLocks noChangeArrowheads="1"/>
            </p:cNvSpPr>
            <p:nvPr/>
          </p:nvSpPr>
          <p:spPr bwMode="auto">
            <a:xfrm>
              <a:off x="4688114" y="5531628"/>
              <a:ext cx="310605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9600 baud data rate</a:t>
              </a:r>
            </a:p>
          </p:txBody>
        </p:sp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3009900" y="5962650"/>
            <a:ext cx="5413375" cy="625475"/>
            <a:chOff x="3009447" y="5963157"/>
            <a:chExt cx="5413830" cy="624932"/>
          </a:xfrm>
        </p:grpSpPr>
        <p:cxnSp>
          <p:nvCxnSpPr>
            <p:cNvPr id="17" name="Straight Arrow Connector 16"/>
            <p:cNvCxnSpPr/>
            <p:nvPr/>
          </p:nvCxnSpPr>
          <p:spPr bwMode="auto">
            <a:xfrm flipH="1" flipV="1">
              <a:off x="3009447" y="5963157"/>
              <a:ext cx="1894047" cy="393358"/>
            </a:xfrm>
            <a:prstGeom prst="straightConnector1">
              <a:avLst/>
            </a:prstGeom>
            <a:solidFill>
              <a:srgbClr val="00B8FF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87048" name="TextBox 17"/>
            <p:cNvSpPr txBox="1">
              <a:spLocks noChangeArrowheads="1"/>
            </p:cNvSpPr>
            <p:nvPr/>
          </p:nvSpPr>
          <p:spPr bwMode="auto">
            <a:xfrm>
              <a:off x="4903561" y="6126424"/>
              <a:ext cx="35197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prints data to serial bus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743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Serial Monitor &amp; </a:t>
            </a:r>
            <a:r>
              <a:rPr lang="en-US" dirty="0" err="1" smtClean="0"/>
              <a:t>analogRead</a:t>
            </a:r>
            <a:r>
              <a:rPr lang="en-US" dirty="0" smtClean="0"/>
              <a:t>()</a:t>
            </a:r>
            <a:endParaRPr lang="en-US" dirty="0"/>
          </a:p>
        </p:txBody>
      </p:sp>
      <p:pic>
        <p:nvPicPr>
          <p:cNvPr id="8806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1436688"/>
            <a:ext cx="5738812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5403850" y="1662113"/>
            <a:ext cx="3740150" cy="1200150"/>
            <a:chOff x="5403469" y="1662641"/>
            <a:chExt cx="3740531" cy="1200329"/>
          </a:xfrm>
        </p:grpSpPr>
        <p:sp>
          <p:nvSpPr>
            <p:cNvPr id="88069" name="Rectangle 3"/>
            <p:cNvSpPr>
              <a:spLocks noChangeArrowheads="1"/>
            </p:cNvSpPr>
            <p:nvPr/>
          </p:nvSpPr>
          <p:spPr bwMode="auto">
            <a:xfrm>
              <a:off x="5403469" y="1933121"/>
              <a:ext cx="677490" cy="5143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pPr algn="ctr"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altLang="en-US">
                <a:solidFill>
                  <a:schemeClr val="tx1"/>
                </a:solidFill>
              </a:endParaRPr>
            </a:p>
          </p:txBody>
        </p:sp>
        <p:cxnSp>
          <p:nvCxnSpPr>
            <p:cNvPr id="16" name="Straight Arrow Connector 15"/>
            <p:cNvCxnSpPr/>
            <p:nvPr/>
          </p:nvCxnSpPr>
          <p:spPr bwMode="auto">
            <a:xfrm flipH="1">
              <a:off x="6119505" y="2213585"/>
              <a:ext cx="765253" cy="0"/>
            </a:xfrm>
            <a:prstGeom prst="straightConnector1">
              <a:avLst/>
            </a:prstGeom>
            <a:solidFill>
              <a:srgbClr val="00B8FF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88071" name="TextBox 9"/>
            <p:cNvSpPr txBox="1">
              <a:spLocks noChangeArrowheads="1"/>
            </p:cNvSpPr>
            <p:nvPr/>
          </p:nvSpPr>
          <p:spPr bwMode="auto">
            <a:xfrm>
              <a:off x="6884161" y="1662641"/>
              <a:ext cx="2259839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Opens up a Serial Terminal Window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324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2400" dirty="0" smtClean="0"/>
              <a:t>Analog Sensors</a:t>
            </a:r>
            <a:br>
              <a:rPr lang="en-US" sz="2400" dirty="0" smtClean="0"/>
            </a:br>
            <a:r>
              <a:rPr lang="en-US" sz="2400" dirty="0" smtClean="0"/>
              <a:t>2 Pin Analog Sensors = var. resistor</a:t>
            </a:r>
            <a:endParaRPr lang="en-US" sz="24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/>
            <a:r>
              <a:rPr lang="en-US" altLang="en-US" sz="2400" dirty="0" smtClean="0"/>
              <a:t>Take two sensors -- Use the Serial Monitor and find the range of input values you get for each sensor.</a:t>
            </a:r>
          </a:p>
          <a:p>
            <a:pPr marL="0" indent="0"/>
            <a:endParaRPr lang="en-US" altLang="en-US" dirty="0" smtClean="0"/>
          </a:p>
          <a:p>
            <a:pPr marL="0" indent="0"/>
            <a:r>
              <a:rPr lang="en-US" altLang="en-US" sz="2000" dirty="0" err="1" smtClean="0"/>
              <a:t>MaxAnalogRead</a:t>
            </a:r>
            <a:r>
              <a:rPr lang="en-US" altLang="en-US" sz="2000" dirty="0" smtClean="0"/>
              <a:t> = _________</a:t>
            </a:r>
          </a:p>
          <a:p>
            <a:pPr marL="0" indent="0"/>
            <a:endParaRPr lang="en-US" altLang="en-US" sz="2000" dirty="0" smtClean="0"/>
          </a:p>
          <a:p>
            <a:pPr marL="0" indent="0"/>
            <a:r>
              <a:rPr lang="en-US" altLang="en-US" sz="2000" dirty="0" err="1" smtClean="0"/>
              <a:t>MinAnalogRead</a:t>
            </a:r>
            <a:r>
              <a:rPr lang="en-US" altLang="en-US" sz="2000" dirty="0" smtClean="0"/>
              <a:t> = _________</a:t>
            </a:r>
          </a:p>
        </p:txBody>
      </p:sp>
      <p:pic>
        <p:nvPicPr>
          <p:cNvPr id="8909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038" y="1800225"/>
            <a:ext cx="3125787" cy="485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9093" name="Rectangle 2"/>
          <p:cNvSpPr>
            <a:spLocks noChangeArrowheads="1"/>
          </p:cNvSpPr>
          <p:nvPr/>
        </p:nvSpPr>
        <p:spPr bwMode="auto">
          <a:xfrm>
            <a:off x="2613025" y="4605338"/>
            <a:ext cx="434975" cy="3587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en-US"/>
          </a:p>
        </p:txBody>
      </p:sp>
      <p:sp>
        <p:nvSpPr>
          <p:cNvPr id="89094" name="Rectangle 4"/>
          <p:cNvSpPr>
            <a:spLocks noChangeArrowheads="1"/>
          </p:cNvSpPr>
          <p:nvPr/>
        </p:nvSpPr>
        <p:spPr bwMode="auto">
          <a:xfrm>
            <a:off x="2111375" y="4232275"/>
            <a:ext cx="755650" cy="990600"/>
          </a:xfrm>
          <a:prstGeom prst="rect">
            <a:avLst/>
          </a:prstGeom>
          <a:noFill/>
          <a:ln w="2857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en-US"/>
          </a:p>
        </p:txBody>
      </p:sp>
      <p:pic>
        <p:nvPicPr>
          <p:cNvPr id="89095" name="Picture 2" descr="https://dlnmh9ip6v2uc.cloudfront.net/images/products/9/0/8/8/09088-02-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1000" y="4495800"/>
            <a:ext cx="1809750" cy="181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689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dirty="0" smtClean="0"/>
              <a:t>Analog Sensors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Times New Roman" charset="0"/>
              <a:buNone/>
              <a:defRPr/>
            </a:pPr>
            <a:r>
              <a:rPr lang="en-US" sz="3600" dirty="0"/>
              <a:t>Examples</a:t>
            </a:r>
            <a:r>
              <a:rPr lang="en-US" sz="3600" dirty="0" smtClean="0"/>
              <a:t>:</a:t>
            </a:r>
            <a:r>
              <a:rPr lang="en-US" sz="2400" dirty="0" smtClean="0"/>
              <a:t>					</a:t>
            </a:r>
          </a:p>
          <a:p>
            <a:pPr>
              <a:buFont typeface="Times New Roman" charset="0"/>
              <a:buNone/>
              <a:defRPr/>
            </a:pPr>
            <a:endParaRPr lang="en-US" sz="2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919527"/>
              </p:ext>
            </p:extLst>
          </p:nvPr>
        </p:nvGraphicFramePr>
        <p:xfrm>
          <a:off x="1727200" y="2587625"/>
          <a:ext cx="5951538" cy="2944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5769"/>
                <a:gridCol w="2975769"/>
              </a:tblGrid>
              <a:tr h="4204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Sensors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Variables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/>
                </a:tc>
              </a:tr>
              <a:tr h="4204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Mic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soundVolume</a:t>
                      </a:r>
                      <a:endParaRPr lang="en-US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/>
                </a:tc>
              </a:tr>
              <a:tr h="4204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Photoresistor</a:t>
                      </a:r>
                      <a:endParaRPr lang="en-US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lightLevel</a:t>
                      </a:r>
                      <a:endParaRPr lang="en-US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/>
                </a:tc>
              </a:tr>
              <a:tr h="4204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Potentiometer</a:t>
                      </a:r>
                      <a:endParaRPr lang="en-US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dialPosition</a:t>
                      </a:r>
                      <a:endParaRPr lang="en-US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/>
                </a:tc>
              </a:tr>
              <a:tr h="4204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Temp Sensor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temperature</a:t>
                      </a:r>
                      <a:endParaRPr lang="en-US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/>
                </a:tc>
              </a:tr>
              <a:tr h="4204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Flex Sensor</a:t>
                      </a:r>
                      <a:endParaRPr lang="en-US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bend</a:t>
                      </a:r>
                      <a:endParaRPr lang="en-US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/>
                </a:tc>
              </a:tr>
              <a:tr h="4204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Accelerometer</a:t>
                      </a:r>
                      <a:endParaRPr lang="en-US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</a:rPr>
                        <a:t>tilt/acceleration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97805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Additional Serial Communication</a:t>
            </a:r>
            <a:br>
              <a:rPr lang="en-US" sz="2800" dirty="0" smtClean="0"/>
            </a:br>
            <a:r>
              <a:rPr lang="en-US" sz="2800" dirty="0" smtClean="0"/>
              <a:t>Sending a Message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0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void loop ( ) </a:t>
            </a: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Serial.print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“Hands on “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;</a:t>
            </a: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Serial.print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“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Learning </a:t>
            </a:r>
            <a:r>
              <a:rPr lang="en-US" alt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”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;</a:t>
            </a: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Serial.println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“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is Fun!!!</a:t>
            </a:r>
            <a:r>
              <a:rPr lang="en-US" alt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”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;</a:t>
            </a:r>
          </a:p>
          <a:p>
            <a:pPr marL="0" indent="0">
              <a:buNone/>
            </a:pPr>
            <a:endParaRPr lang="en-US" sz="20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3226115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963" y="566738"/>
            <a:ext cx="5934075" cy="572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685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Serial Communication:</a:t>
            </a:r>
            <a:br>
              <a:rPr lang="en-US" sz="2800" dirty="0" smtClean="0"/>
            </a:br>
            <a:r>
              <a:rPr lang="en-US" sz="2800" dirty="0" smtClean="0"/>
              <a:t>Serial Debugging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void loop() </a:t>
            </a:r>
          </a:p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int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xVar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10;</a:t>
            </a:r>
          </a:p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Serial.print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( </a:t>
            </a:r>
            <a:r>
              <a:rPr lang="en-US" alt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“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Variable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xVar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is </a:t>
            </a:r>
            <a:r>
              <a:rPr lang="en-US" alt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“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) ;</a:t>
            </a:r>
          </a:p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Serial.println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(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xVar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) ;</a:t>
            </a:r>
          </a:p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938" y="3922713"/>
            <a:ext cx="3802062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81739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Serial Communication:</a:t>
            </a:r>
            <a:br>
              <a:rPr lang="en-US" sz="2800" dirty="0" smtClean="0"/>
            </a:br>
            <a:r>
              <a:rPr lang="en-US" sz="2800" dirty="0" smtClean="0"/>
              <a:t>Serial Troubleshooting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void loop ( ) </a:t>
            </a:r>
          </a:p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Serial.print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(</a:t>
            </a:r>
            <a:r>
              <a:rPr lang="en-US" alt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“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Digital pin 9: </a:t>
            </a:r>
            <a:r>
              <a:rPr lang="en-US" alt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“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Serial.println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(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digitalRead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(9));</a:t>
            </a:r>
          </a:p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25" y="3922713"/>
            <a:ext cx="3803650" cy="269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44567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Part 3</a:t>
            </a:r>
            <a:r>
              <a:rPr lang="en-US" dirty="0" smtClean="0">
                <a:solidFill>
                  <a:schemeClr val="tx1"/>
                </a:solidFill>
              </a:rPr>
              <a:t>: the light sensor system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448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Our actual light sensor schematic from build season</a:t>
            </a:r>
            <a:endParaRPr lang="en-US" sz="2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943600" y="1219200"/>
            <a:ext cx="2743200" cy="4906963"/>
          </a:xfrm>
        </p:spPr>
        <p:txBody>
          <a:bodyPr/>
          <a:lstStyle/>
          <a:p>
            <a:r>
              <a:rPr lang="en-US" dirty="0" smtClean="0"/>
              <a:t>What pins are outputs?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What pins are inputs? Analog or digital?</a:t>
            </a:r>
          </a:p>
        </p:txBody>
      </p:sp>
      <p:pic>
        <p:nvPicPr>
          <p:cNvPr id="30722" name="Picture 2" descr="C:\Users\tkbletsc\Dropbox\Robot\ElectronicsSeminar\light sensor arduin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1142999"/>
            <a:ext cx="4114800" cy="5353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733800" y="5682734"/>
            <a:ext cx="1461747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 err="1" smtClean="0"/>
              <a:t>Photoresistor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(light sensor)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4800" y="5682734"/>
            <a:ext cx="53732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LED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343400" y="1295400"/>
            <a:ext cx="1515223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Digital Sidecar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48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What is Voltage?</a:t>
            </a:r>
            <a:endParaRPr lang="en-US" altLang="en-US"/>
          </a:p>
        </p:txBody>
      </p:sp>
      <p:sp>
        <p:nvSpPr>
          <p:cNvPr id="34" name="Slide Number Placeholder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F4968-6D4B-4EC2-A4C5-01D5FEF980C9}" type="slidenum">
              <a:rPr lang="en-GB" altLang="en-US" smtClean="0"/>
              <a:pPr/>
              <a:t>8</a:t>
            </a:fld>
            <a:endParaRPr lang="en-GB" altLang="en-US"/>
          </a:p>
        </p:txBody>
      </p:sp>
      <p:sp>
        <p:nvSpPr>
          <p:cNvPr id="100355" name="Text Box 3"/>
          <p:cNvSpPr txBox="1">
            <a:spLocks noChangeArrowheads="1"/>
          </p:cNvSpPr>
          <p:nvPr/>
        </p:nvSpPr>
        <p:spPr bwMode="auto">
          <a:xfrm>
            <a:off x="914400" y="1676400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>
                <a:latin typeface="Arial" charset="0"/>
              </a:rPr>
              <a:t>V = “Electrical pressure” </a:t>
            </a:r>
          </a:p>
        </p:txBody>
      </p:sp>
      <p:sp>
        <p:nvSpPr>
          <p:cNvPr id="100356" name="Text Box 4"/>
          <p:cNvSpPr txBox="1">
            <a:spLocks noChangeArrowheads="1"/>
          </p:cNvSpPr>
          <p:nvPr/>
        </p:nvSpPr>
        <p:spPr bwMode="auto">
          <a:xfrm>
            <a:off x="4800600" y="1681163"/>
            <a:ext cx="4037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99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>
                <a:latin typeface="Arial" charset="0"/>
              </a:rPr>
              <a:t>- measured in</a:t>
            </a:r>
            <a:r>
              <a:rPr lang="en-US" altLang="en-US" sz="2400" b="1">
                <a:solidFill>
                  <a:srgbClr val="990000"/>
                </a:solidFill>
                <a:latin typeface="Arial" charset="0"/>
              </a:rPr>
              <a:t> </a:t>
            </a:r>
            <a:r>
              <a:rPr lang="en-US" altLang="en-US" sz="2400" b="1" i="1">
                <a:solidFill>
                  <a:srgbClr val="990000"/>
                </a:solidFill>
                <a:latin typeface="Arial" charset="0"/>
              </a:rPr>
              <a:t>volts.</a:t>
            </a:r>
          </a:p>
        </p:txBody>
      </p:sp>
      <p:grpSp>
        <p:nvGrpSpPr>
          <p:cNvPr id="100358" name="Group 6"/>
          <p:cNvGrpSpPr>
            <a:grpSpLocks/>
          </p:cNvGrpSpPr>
          <p:nvPr/>
        </p:nvGrpSpPr>
        <p:grpSpPr bwMode="auto">
          <a:xfrm>
            <a:off x="1038225" y="2514600"/>
            <a:ext cx="4067175" cy="2909888"/>
            <a:chOff x="654" y="1703"/>
            <a:chExt cx="2562" cy="1833"/>
          </a:xfrm>
        </p:grpSpPr>
        <p:grpSp>
          <p:nvGrpSpPr>
            <p:cNvPr id="100359" name="Group 7"/>
            <p:cNvGrpSpPr>
              <a:grpSpLocks/>
            </p:cNvGrpSpPr>
            <p:nvPr/>
          </p:nvGrpSpPr>
          <p:grpSpPr bwMode="auto">
            <a:xfrm>
              <a:off x="984" y="1703"/>
              <a:ext cx="2232" cy="1833"/>
              <a:chOff x="984" y="1703"/>
              <a:chExt cx="2232" cy="1833"/>
            </a:xfrm>
          </p:grpSpPr>
          <p:grpSp>
            <p:nvGrpSpPr>
              <p:cNvPr id="100360" name="Group 8"/>
              <p:cNvGrpSpPr>
                <a:grpSpLocks/>
              </p:cNvGrpSpPr>
              <p:nvPr/>
            </p:nvGrpSpPr>
            <p:grpSpPr bwMode="auto">
              <a:xfrm rot="372058">
                <a:off x="2240" y="2960"/>
                <a:ext cx="976" cy="576"/>
                <a:chOff x="2208" y="2928"/>
                <a:chExt cx="976" cy="576"/>
              </a:xfrm>
            </p:grpSpPr>
            <p:sp>
              <p:nvSpPr>
                <p:cNvPr id="100361" name="Arc 9"/>
                <p:cNvSpPr>
                  <a:spLocks/>
                </p:cNvSpPr>
                <p:nvPr/>
              </p:nvSpPr>
              <p:spPr bwMode="auto">
                <a:xfrm>
                  <a:off x="2256" y="2928"/>
                  <a:ext cx="720" cy="33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0362" name="Arc 10"/>
                <p:cNvSpPr>
                  <a:spLocks/>
                </p:cNvSpPr>
                <p:nvPr/>
              </p:nvSpPr>
              <p:spPr bwMode="auto">
                <a:xfrm>
                  <a:off x="2240" y="2968"/>
                  <a:ext cx="720" cy="33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0363" name="Arc 11"/>
                <p:cNvSpPr>
                  <a:spLocks/>
                </p:cNvSpPr>
                <p:nvPr/>
              </p:nvSpPr>
              <p:spPr bwMode="auto">
                <a:xfrm>
                  <a:off x="2224" y="2976"/>
                  <a:ext cx="720" cy="33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0364" name="Arc 12"/>
                <p:cNvSpPr>
                  <a:spLocks/>
                </p:cNvSpPr>
                <p:nvPr/>
              </p:nvSpPr>
              <p:spPr bwMode="auto">
                <a:xfrm>
                  <a:off x="2208" y="3016"/>
                  <a:ext cx="720" cy="33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0365" name="AutoShape 13"/>
                <p:cNvSpPr>
                  <a:spLocks noChangeArrowheads="1"/>
                </p:cNvSpPr>
                <p:nvPr/>
              </p:nvSpPr>
              <p:spPr bwMode="auto">
                <a:xfrm rot="8816872">
                  <a:off x="2848" y="3264"/>
                  <a:ext cx="336" cy="240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00366" name="Group 14"/>
              <p:cNvGrpSpPr>
                <a:grpSpLocks/>
              </p:cNvGrpSpPr>
              <p:nvPr/>
            </p:nvGrpSpPr>
            <p:grpSpPr bwMode="auto">
              <a:xfrm>
                <a:off x="984" y="1703"/>
                <a:ext cx="1271" cy="1225"/>
                <a:chOff x="984" y="1703"/>
                <a:chExt cx="1271" cy="1225"/>
              </a:xfrm>
            </p:grpSpPr>
            <p:sp>
              <p:nvSpPr>
                <p:cNvPr id="100367" name="AutoShape 15"/>
                <p:cNvSpPr>
                  <a:spLocks noChangeArrowheads="1"/>
                </p:cNvSpPr>
                <p:nvPr/>
              </p:nvSpPr>
              <p:spPr bwMode="auto">
                <a:xfrm>
                  <a:off x="984" y="1784"/>
                  <a:ext cx="864" cy="1144"/>
                </a:xfrm>
                <a:prstGeom prst="can">
                  <a:avLst>
                    <a:gd name="adj" fmla="val 43192"/>
                  </a:avLst>
                </a:prstGeom>
                <a:solidFill>
                  <a:schemeClr val="accent2"/>
                </a:solidFill>
                <a:ln w="28575">
                  <a:solidFill>
                    <a:srgbClr val="000066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0368" name="AutoShape 16"/>
                <p:cNvSpPr>
                  <a:spLocks noChangeAspect="1" noChangeArrowheads="1"/>
                </p:cNvSpPr>
                <p:nvPr/>
              </p:nvSpPr>
              <p:spPr bwMode="auto">
                <a:xfrm>
                  <a:off x="984" y="1703"/>
                  <a:ext cx="864" cy="1225"/>
                </a:xfrm>
                <a:prstGeom prst="can">
                  <a:avLst>
                    <a:gd name="adj" fmla="val 35446"/>
                  </a:avLst>
                </a:prstGeom>
                <a:solidFill>
                  <a:srgbClr val="99FF99">
                    <a:alpha val="50000"/>
                  </a:srgbClr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grpSp>
              <p:nvGrpSpPr>
                <p:cNvPr id="100369" name="Group 17"/>
                <p:cNvGrpSpPr>
                  <a:grpSpLocks/>
                </p:cNvGrpSpPr>
                <p:nvPr/>
              </p:nvGrpSpPr>
              <p:grpSpPr bwMode="auto">
                <a:xfrm rot="-33058">
                  <a:off x="1680" y="2832"/>
                  <a:ext cx="575" cy="96"/>
                  <a:chOff x="2374" y="2879"/>
                  <a:chExt cx="719" cy="97"/>
                </a:xfrm>
              </p:grpSpPr>
              <p:sp>
                <p:nvSpPr>
                  <p:cNvPr id="100370" name="AutoShape 18"/>
                  <p:cNvSpPr>
                    <a:spLocks noChangeArrowheads="1"/>
                  </p:cNvSpPr>
                  <p:nvPr/>
                </p:nvSpPr>
                <p:spPr bwMode="auto">
                  <a:xfrm rot="6111478">
                    <a:off x="2685" y="2568"/>
                    <a:ext cx="97" cy="719"/>
                  </a:xfrm>
                  <a:prstGeom prst="can">
                    <a:avLst>
                      <a:gd name="adj" fmla="val 92758"/>
                    </a:avLst>
                  </a:prstGeom>
                  <a:solidFill>
                    <a:schemeClr val="accent2"/>
                  </a:solidFill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0371" name="AutoShape 19"/>
                  <p:cNvSpPr>
                    <a:spLocks noChangeArrowheads="1"/>
                  </p:cNvSpPr>
                  <p:nvPr/>
                </p:nvSpPr>
                <p:spPr bwMode="auto">
                  <a:xfrm rot="6111478">
                    <a:off x="2685" y="2568"/>
                    <a:ext cx="97" cy="719"/>
                  </a:xfrm>
                  <a:prstGeom prst="can">
                    <a:avLst>
                      <a:gd name="adj" fmla="val 92758"/>
                    </a:avLst>
                  </a:prstGeom>
                  <a:solidFill>
                    <a:srgbClr val="99FF99">
                      <a:alpha val="50000"/>
                    </a:srgbClr>
                  </a:solidFill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00372" name="Text Box 20"/>
              <p:cNvSpPr txBox="1">
                <a:spLocks noChangeArrowheads="1"/>
              </p:cNvSpPr>
              <p:nvPr/>
            </p:nvSpPr>
            <p:spPr bwMode="auto">
              <a:xfrm>
                <a:off x="1214" y="2320"/>
                <a:ext cx="385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CC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1800" b="1">
                    <a:latin typeface="Arial" charset="0"/>
                  </a:rPr>
                  <a:t>H</a:t>
                </a:r>
                <a:r>
                  <a:rPr lang="en-US" altLang="en-US" sz="1800" b="1" baseline="-25000">
                    <a:latin typeface="Arial" charset="0"/>
                  </a:rPr>
                  <a:t>2</a:t>
                </a:r>
                <a:r>
                  <a:rPr lang="en-US" altLang="en-US" sz="1800" b="1">
                    <a:latin typeface="Arial" charset="0"/>
                  </a:rPr>
                  <a:t>O</a:t>
                </a:r>
              </a:p>
            </p:txBody>
          </p:sp>
        </p:grpSp>
        <p:sp>
          <p:nvSpPr>
            <p:cNvPr id="100373" name="Text Box 21"/>
            <p:cNvSpPr txBox="1">
              <a:spLocks noChangeArrowheads="1"/>
            </p:cNvSpPr>
            <p:nvPr/>
          </p:nvSpPr>
          <p:spPr bwMode="auto">
            <a:xfrm>
              <a:off x="654" y="3247"/>
              <a:ext cx="141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CC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2400" b="1">
                  <a:latin typeface="Arial" charset="0"/>
                </a:rPr>
                <a:t>High Pressure</a:t>
              </a:r>
            </a:p>
          </p:txBody>
        </p:sp>
      </p:grpSp>
      <p:grpSp>
        <p:nvGrpSpPr>
          <p:cNvPr id="100374" name="Group 22"/>
          <p:cNvGrpSpPr>
            <a:grpSpLocks/>
          </p:cNvGrpSpPr>
          <p:nvPr/>
        </p:nvGrpSpPr>
        <p:grpSpPr bwMode="auto">
          <a:xfrm>
            <a:off x="5273675" y="2514600"/>
            <a:ext cx="2963863" cy="2906713"/>
            <a:chOff x="3322" y="1584"/>
            <a:chExt cx="1867" cy="1831"/>
          </a:xfrm>
        </p:grpSpPr>
        <p:grpSp>
          <p:nvGrpSpPr>
            <p:cNvPr id="100375" name="Group 23"/>
            <p:cNvGrpSpPr>
              <a:grpSpLocks/>
            </p:cNvGrpSpPr>
            <p:nvPr/>
          </p:nvGrpSpPr>
          <p:grpSpPr bwMode="auto">
            <a:xfrm>
              <a:off x="3504" y="1584"/>
              <a:ext cx="1685" cy="1825"/>
              <a:chOff x="3256" y="1823"/>
              <a:chExt cx="1685" cy="1825"/>
            </a:xfrm>
          </p:grpSpPr>
          <p:grpSp>
            <p:nvGrpSpPr>
              <p:cNvPr id="100376" name="Group 24"/>
              <p:cNvGrpSpPr>
                <a:grpSpLocks/>
              </p:cNvGrpSpPr>
              <p:nvPr/>
            </p:nvGrpSpPr>
            <p:grpSpPr bwMode="auto">
              <a:xfrm>
                <a:off x="4080" y="2784"/>
                <a:ext cx="861" cy="864"/>
                <a:chOff x="816" y="3264"/>
                <a:chExt cx="861" cy="864"/>
              </a:xfrm>
            </p:grpSpPr>
            <p:sp>
              <p:nvSpPr>
                <p:cNvPr id="100377" name="AutoShape 25"/>
                <p:cNvSpPr>
                  <a:spLocks noChangeArrowheads="1"/>
                </p:cNvSpPr>
                <p:nvPr/>
              </p:nvSpPr>
              <p:spPr bwMode="auto">
                <a:xfrm rot="658883">
                  <a:off x="912" y="3552"/>
                  <a:ext cx="765" cy="462"/>
                </a:xfrm>
                <a:prstGeom prst="curvedDownArrow">
                  <a:avLst>
                    <a:gd name="adj1" fmla="val 33117"/>
                    <a:gd name="adj2" fmla="val 66234"/>
                    <a:gd name="adj3" fmla="val 33333"/>
                  </a:avLst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0378" name="Rectangle 26"/>
                <p:cNvSpPr>
                  <a:spLocks noChangeArrowheads="1"/>
                </p:cNvSpPr>
                <p:nvPr/>
              </p:nvSpPr>
              <p:spPr bwMode="auto">
                <a:xfrm>
                  <a:off x="816" y="3264"/>
                  <a:ext cx="480" cy="86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00379" name="Group 27"/>
              <p:cNvGrpSpPr>
                <a:grpSpLocks/>
              </p:cNvGrpSpPr>
              <p:nvPr/>
            </p:nvGrpSpPr>
            <p:grpSpPr bwMode="auto">
              <a:xfrm>
                <a:off x="3256" y="1823"/>
                <a:ext cx="1279" cy="1226"/>
                <a:chOff x="3256" y="1823"/>
                <a:chExt cx="1279" cy="1226"/>
              </a:xfrm>
            </p:grpSpPr>
            <p:sp>
              <p:nvSpPr>
                <p:cNvPr id="100380" name="AutoShape 28"/>
                <p:cNvSpPr>
                  <a:spLocks noChangeArrowheads="1"/>
                </p:cNvSpPr>
                <p:nvPr/>
              </p:nvSpPr>
              <p:spPr bwMode="auto">
                <a:xfrm>
                  <a:off x="3264" y="2680"/>
                  <a:ext cx="864" cy="344"/>
                </a:xfrm>
                <a:prstGeom prst="can">
                  <a:avLst>
                    <a:gd name="adj" fmla="val 50000"/>
                  </a:avLst>
                </a:prstGeom>
                <a:solidFill>
                  <a:schemeClr val="accent2"/>
                </a:solidFill>
                <a:ln w="28575">
                  <a:solidFill>
                    <a:srgbClr val="000066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0381" name="AutoShape 29"/>
                <p:cNvSpPr>
                  <a:spLocks noChangeAspect="1" noChangeArrowheads="1"/>
                </p:cNvSpPr>
                <p:nvPr/>
              </p:nvSpPr>
              <p:spPr bwMode="auto">
                <a:xfrm>
                  <a:off x="3256" y="1823"/>
                  <a:ext cx="864" cy="1225"/>
                </a:xfrm>
                <a:prstGeom prst="can">
                  <a:avLst>
                    <a:gd name="adj" fmla="val 35446"/>
                  </a:avLst>
                </a:prstGeom>
                <a:solidFill>
                  <a:srgbClr val="99FF99">
                    <a:alpha val="50000"/>
                  </a:srgbClr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grpSp>
              <p:nvGrpSpPr>
                <p:cNvPr id="100382" name="Group 30"/>
                <p:cNvGrpSpPr>
                  <a:grpSpLocks/>
                </p:cNvGrpSpPr>
                <p:nvPr/>
              </p:nvGrpSpPr>
              <p:grpSpPr bwMode="auto">
                <a:xfrm rot="-33058">
                  <a:off x="3960" y="2953"/>
                  <a:ext cx="575" cy="96"/>
                  <a:chOff x="2374" y="2879"/>
                  <a:chExt cx="719" cy="97"/>
                </a:xfrm>
              </p:grpSpPr>
              <p:sp>
                <p:nvSpPr>
                  <p:cNvPr id="100383" name="AutoShape 31"/>
                  <p:cNvSpPr>
                    <a:spLocks noChangeArrowheads="1"/>
                  </p:cNvSpPr>
                  <p:nvPr/>
                </p:nvSpPr>
                <p:spPr bwMode="auto">
                  <a:xfrm rot="6111478">
                    <a:off x="2685" y="2568"/>
                    <a:ext cx="97" cy="719"/>
                  </a:xfrm>
                  <a:prstGeom prst="can">
                    <a:avLst>
                      <a:gd name="adj" fmla="val 92758"/>
                    </a:avLst>
                  </a:prstGeom>
                  <a:solidFill>
                    <a:schemeClr val="accent2"/>
                  </a:solidFill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0384" name="AutoShape 32"/>
                  <p:cNvSpPr>
                    <a:spLocks noChangeArrowheads="1"/>
                  </p:cNvSpPr>
                  <p:nvPr/>
                </p:nvSpPr>
                <p:spPr bwMode="auto">
                  <a:xfrm rot="6111478">
                    <a:off x="2685" y="2568"/>
                    <a:ext cx="97" cy="719"/>
                  </a:xfrm>
                  <a:prstGeom prst="can">
                    <a:avLst>
                      <a:gd name="adj" fmla="val 92758"/>
                    </a:avLst>
                  </a:prstGeom>
                  <a:solidFill>
                    <a:srgbClr val="99FF99">
                      <a:alpha val="50000"/>
                    </a:srgbClr>
                  </a:solidFill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100385" name="Text Box 33"/>
            <p:cNvSpPr txBox="1">
              <a:spLocks noChangeArrowheads="1"/>
            </p:cNvSpPr>
            <p:nvPr/>
          </p:nvSpPr>
          <p:spPr bwMode="auto">
            <a:xfrm>
              <a:off x="3322" y="3127"/>
              <a:ext cx="137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CC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2400" b="1">
                  <a:latin typeface="Arial" charset="0"/>
                </a:rPr>
                <a:t>Low Pressure</a:t>
              </a:r>
            </a:p>
          </p:txBody>
        </p:sp>
      </p:grpSp>
      <p:sp>
        <p:nvSpPr>
          <p:cNvPr id="100392" name="Text Box 40"/>
          <p:cNvSpPr txBox="1">
            <a:spLocks noChangeArrowheads="1"/>
          </p:cNvSpPr>
          <p:nvPr/>
        </p:nvSpPr>
        <p:spPr bwMode="auto">
          <a:xfrm>
            <a:off x="971550" y="5805488"/>
            <a:ext cx="16557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/>
              <a:t>Figure 1.1</a:t>
            </a:r>
            <a:endParaRPr lang="en-GB" altLang="en-US" sz="2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810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autoUpdateAnimBg="0"/>
      <p:bldP spid="100356" grpId="0" autoUpdateAnimBg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first-gen 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lightPin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A0;  //define a pin for Photo resistor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ledPin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=4;     //define a pin for LED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outPin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=13;     //define a pin for </a:t>
            </a: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output to DSC</a:t>
            </a:r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threshold=150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; // set </a:t>
            </a: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experimentally</a:t>
            </a:r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int DOWN_DELAY=500; // how long to keep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outPin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low on detect, in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ms</a:t>
            </a:r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void setup() {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Serial.begin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(9600);  // Begin serial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communcation</a:t>
            </a:r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pinMode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ledPin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OUTPUT);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pinMode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outPin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OUTPUT);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void loop() {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int v =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analogRead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lightPin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Serial.println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(v); // Write the value of the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photoresistor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to the serial monitor.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if (v &gt; threshold) {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digitalWrite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outPin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LOW);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delay(DOWN_DELAY);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} else {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digitalWrite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outPin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HIGH);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05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 you think went wrong?</a:t>
            </a:r>
          </a:p>
          <a:p>
            <a:pPr lvl="1"/>
            <a:r>
              <a:rPr lang="en-US" dirty="0" smtClean="0"/>
              <a:t>Would </a:t>
            </a:r>
            <a:r>
              <a:rPr lang="en-US" dirty="0" smtClean="0"/>
              <a:t>malfunction if light levels changed from where we tested it</a:t>
            </a:r>
          </a:p>
          <a:p>
            <a:endParaRPr lang="en-US" dirty="0"/>
          </a:p>
          <a:p>
            <a:r>
              <a:rPr lang="en-US" dirty="0" smtClean="0"/>
              <a:t>What to do?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108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second-gen 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// &lt;some variable declarations omitted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lang="en-US" sz="12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threshold=-1; // set by calibrate()</a:t>
            </a:r>
          </a:p>
          <a:p>
            <a:pPr marL="0" indent="0">
              <a:buNone/>
            </a:pP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CALIBRATE_NUM_SAMPLES=10</a:t>
            </a: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calibrate() {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digitalWrite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ledPin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LOW);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int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avg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=0;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for (int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=0;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&lt;CALIBRATE_NUM_SAMPLES;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++) {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avg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+=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analogRead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lightPin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avg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/= CALIBRATE_NUM_SAMPLES;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threshold =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avg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*1.75;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digitalWrite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ledPin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HIGH);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void setup() {</a:t>
            </a:r>
          </a:p>
          <a:p>
            <a:pPr marL="0" indent="0">
              <a:buNone/>
            </a:pP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Serial.begin</a:t>
            </a: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(9600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); </a:t>
            </a: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pinMode</a:t>
            </a: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ledPin</a:t>
            </a: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OUTPUT);</a:t>
            </a:r>
          </a:p>
          <a:p>
            <a:pPr marL="0" indent="0">
              <a:buNone/>
            </a:pP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pinMode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outPin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OUTPUT);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calibrate();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386072" y="434340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void loop() {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int v =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analogRead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lightPin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Serial.println</a:t>
            </a: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(v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); </a:t>
            </a: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/>
            </a:r>
            <a:b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if 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(v &gt; threshold) {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digitalWrite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outPin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LOW);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delay(DOWN_DELAY);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} else {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digitalWrite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outPin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HIGH);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4191000" y="4114800"/>
            <a:ext cx="0" cy="27432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293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does it work?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start-up, measure the light levels with the LED off, and call 75% more than that the threshold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00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 you think this did wrong?</a:t>
            </a:r>
          </a:p>
          <a:p>
            <a:pPr lvl="1"/>
            <a:r>
              <a:rPr lang="en-US" dirty="0" smtClean="0"/>
              <a:t>Would </a:t>
            </a:r>
            <a:r>
              <a:rPr lang="en-US" dirty="0" smtClean="0"/>
              <a:t>malfunction if light levels changed after power-on (such as moving it to a brightly lit competition field</a:t>
            </a:r>
            <a:r>
              <a:rPr lang="en-US" dirty="0" smtClean="0"/>
              <a:t>…)</a:t>
            </a:r>
          </a:p>
          <a:p>
            <a:endParaRPr lang="en-US" dirty="0"/>
          </a:p>
          <a:p>
            <a:r>
              <a:rPr lang="en-US" dirty="0" smtClean="0"/>
              <a:t>What to do?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55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final 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// &lt;some variable declarations omitted&gt;</a:t>
            </a:r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threshold = 40; // derived experimentally</a:t>
            </a:r>
          </a:p>
          <a:p>
            <a:pPr marL="0" indent="0">
              <a:buNone/>
            </a:pPr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downTime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6; // time to wait with led off before measuring 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ms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upTime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= 6; // time to wait with led on before measuring 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ms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void setup() {</a:t>
            </a:r>
          </a:p>
          <a:p>
            <a:pPr marL="0" indent="0">
              <a:buNone/>
            </a:pP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Serial.begin</a:t>
            </a: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(9600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);  //Begin serial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communcation</a:t>
            </a:r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pinMode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ledPin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OUTPUT);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pinMode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outPin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OUTPUT);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loop() {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int v =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measureLight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if (DEBUG)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Serial.println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(v);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if (v &gt; threshold) {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digitalWrite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outPin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LOW);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delay(DOWN_DELAY); 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} else {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digitalWrite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outPin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HIGH);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if (DEBUG) delay(20);</a:t>
            </a:r>
          </a:p>
          <a:p>
            <a:pPr marL="0" indent="0">
              <a:buNone/>
            </a:pP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0" y="2703016"/>
            <a:ext cx="36576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measureLight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 {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// measure with LED off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digitalWrite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ledPin,LOW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delay(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downTime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int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v_off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analogRead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lightPin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// measure with LED on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digitalWrite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ledPin,HIGH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delay(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upTime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int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v_on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analogRead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lightPin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// debug output of raw values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if (DEBUG&gt;=2) {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Serial.print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v_off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Serial.print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  ");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Serial.print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v_on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Serial.print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  ");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// return difference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return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v_on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v_off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sz="1200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5410200" y="2703016"/>
            <a:ext cx="0" cy="415498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505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does it work?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Turn the LED off</a:t>
            </a:r>
          </a:p>
          <a:p>
            <a:r>
              <a:rPr lang="en-US" dirty="0" smtClean="0"/>
              <a:t>Measure</a:t>
            </a:r>
          </a:p>
          <a:p>
            <a:r>
              <a:rPr lang="en-US" dirty="0" smtClean="0"/>
              <a:t>Turn the LED on</a:t>
            </a:r>
          </a:p>
          <a:p>
            <a:r>
              <a:rPr lang="en-US" dirty="0" smtClean="0"/>
              <a:t>Measure</a:t>
            </a:r>
          </a:p>
          <a:p>
            <a:r>
              <a:rPr lang="en-US" dirty="0" smtClean="0"/>
              <a:t>Calculate difference and use </a:t>
            </a:r>
            <a:r>
              <a:rPr lang="en-US" i="1" dirty="0" smtClean="0"/>
              <a:t>that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17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Physical mounting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Used an Arduino </a:t>
            </a:r>
            <a:r>
              <a:rPr lang="en-US" dirty="0" err="1" smtClean="0"/>
              <a:t>Nano</a:t>
            </a:r>
            <a:r>
              <a:rPr lang="en-US" dirty="0" smtClean="0"/>
              <a:t>, which jams into a breadboard</a:t>
            </a:r>
          </a:p>
          <a:p>
            <a:endParaRPr lang="en-US" dirty="0"/>
          </a:p>
          <a:p>
            <a:r>
              <a:rPr lang="en-US" dirty="0" smtClean="0"/>
              <a:t>How to keep wires </a:t>
            </a:r>
            <a:br>
              <a:rPr lang="en-US" dirty="0" smtClean="0"/>
            </a:br>
            <a:r>
              <a:rPr lang="en-US" dirty="0" smtClean="0"/>
              <a:t>in breadboard?</a:t>
            </a:r>
          </a:p>
          <a:p>
            <a:pPr lvl="1"/>
            <a:r>
              <a:rPr lang="en-US" dirty="0" smtClean="0"/>
              <a:t>Lots and lots of hot glue</a:t>
            </a:r>
          </a:p>
          <a:p>
            <a:endParaRPr lang="en-US" dirty="0"/>
          </a:p>
          <a:p>
            <a:r>
              <a:rPr lang="en-US" dirty="0" smtClean="0"/>
              <a:t>Result was 100% stable and reliable light sensor</a:t>
            </a:r>
          </a:p>
          <a:p>
            <a:r>
              <a:rPr lang="en-US" dirty="0" smtClean="0"/>
              <a:t>Robot stopped at the firing position every single time</a:t>
            </a:r>
            <a:endParaRPr lang="en-US" dirty="0"/>
          </a:p>
        </p:txBody>
      </p:sp>
      <p:pic>
        <p:nvPicPr>
          <p:cNvPr id="31746" name="Picture 2" descr="http://makerclub.org/app/uploads/2014/10/im120411003_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6" t="14563" r="10356" b="9709"/>
          <a:stretch/>
        </p:blipFill>
        <p:spPr bwMode="auto">
          <a:xfrm>
            <a:off x="5257800" y="1828800"/>
            <a:ext cx="155575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028950"/>
            <a:ext cx="190500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Bent Arrow 3"/>
          <p:cNvSpPr/>
          <p:nvPr/>
        </p:nvSpPr>
        <p:spPr>
          <a:xfrm rot="5400000">
            <a:off x="7179866" y="1903017"/>
            <a:ext cx="651667" cy="1600199"/>
          </a:xfrm>
          <a:prstGeom prst="bentArrow">
            <a:avLst>
              <a:gd name="adj1" fmla="val 13307"/>
              <a:gd name="adj2" fmla="val 18666"/>
              <a:gd name="adj3" fmla="val 26949"/>
              <a:gd name="adj4" fmla="val 730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70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Part </a:t>
            </a:r>
            <a:r>
              <a:rPr lang="en-US" dirty="0" smtClean="0">
                <a:solidFill>
                  <a:schemeClr val="tx1"/>
                </a:solidFill>
              </a:rPr>
              <a:t>4: Custom circuit board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60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short story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Get EAGLE (it’s free)</a:t>
            </a:r>
          </a:p>
          <a:p>
            <a:r>
              <a:rPr lang="en-US" dirty="0" smtClean="0"/>
              <a:t>Lay out all the components and connect them just like we did before</a:t>
            </a:r>
          </a:p>
          <a:p>
            <a:pPr lvl="1"/>
            <a:r>
              <a:rPr lang="en-US" dirty="0" smtClean="0"/>
              <a:t>For the Arduino, replace it with a an Arduino-compatible chip (like the ATtiny84 or the ATmega328)</a:t>
            </a:r>
          </a:p>
        </p:txBody>
      </p:sp>
    </p:spTree>
    <p:extLst>
      <p:ext uri="{BB962C8B-B14F-4D97-AF65-F5344CB8AC3E}">
        <p14:creationId xmlns:p14="http://schemas.microsoft.com/office/powerpoint/2010/main" val="69087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The water analogy</a:t>
            </a:r>
            <a:endParaRPr lang="en-US" alt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battery in an electrical circuit plays the same role as a pump in a </a:t>
            </a:r>
            <a:r>
              <a:rPr lang="en-US" altLang="en-US" dirty="0" smtClean="0"/>
              <a:t>water system.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04124-B914-4460-9737-FCC57DC81866}" type="slidenum">
              <a:rPr lang="en-GB" altLang="en-US" smtClean="0"/>
              <a:pPr/>
              <a:t>9</a:t>
            </a:fld>
            <a:endParaRPr lang="en-GB" altLang="en-US"/>
          </a:p>
        </p:txBody>
      </p:sp>
      <p:pic>
        <p:nvPicPr>
          <p:cNvPr id="229380" name="Picture 4" descr="simplci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2362200"/>
            <a:ext cx="6553200" cy="400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756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schematic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994" y="5638800"/>
            <a:ext cx="8229600" cy="1020763"/>
          </a:xfrm>
        </p:spPr>
        <p:txBody>
          <a:bodyPr/>
          <a:lstStyle/>
          <a:p>
            <a:pPr marL="0" indent="0" algn="ctr">
              <a:buNone/>
            </a:pPr>
            <a:endParaRPr lang="en-US" dirty="0"/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66315"/>
            <a:ext cx="8688388" cy="4125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9600" y="1447800"/>
            <a:ext cx="2401619" cy="646331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Standard programming </a:t>
            </a:r>
            <a:br>
              <a:rPr lang="en-US" dirty="0" smtClean="0"/>
            </a:br>
            <a:r>
              <a:rPr lang="en-US" dirty="0" smtClean="0"/>
              <a:t>connector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124200" y="719984"/>
            <a:ext cx="1725793" cy="646331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2-pin connector </a:t>
            </a:r>
            <a:br>
              <a:rPr lang="en-US" dirty="0" smtClean="0"/>
            </a:br>
            <a:r>
              <a:rPr lang="en-US" dirty="0" smtClean="0"/>
              <a:t>for LED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61338" y="719984"/>
            <a:ext cx="1766317" cy="646331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2-pin connector </a:t>
            </a:r>
            <a:br>
              <a:rPr lang="en-US" dirty="0" smtClean="0"/>
            </a:br>
            <a:r>
              <a:rPr lang="en-US" dirty="0" smtClean="0"/>
              <a:t>for </a:t>
            </a:r>
            <a:r>
              <a:rPr lang="en-US" dirty="0" err="1" smtClean="0"/>
              <a:t>photoresistor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43773" y="4827369"/>
            <a:ext cx="1497974" cy="369332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Power-on LED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667000" y="3962400"/>
            <a:ext cx="1425518" cy="369332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Indicator LED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293201" y="4827369"/>
            <a:ext cx="3268907" cy="646331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3-pin connector to digital sidecar</a:t>
            </a:r>
            <a:br>
              <a:rPr lang="en-US" dirty="0" smtClean="0"/>
            </a:br>
            <a:r>
              <a:rPr lang="en-US" dirty="0" smtClean="0"/>
              <a:t>(provides 5V power too)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553200" y="2326164"/>
            <a:ext cx="2497671" cy="369332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ATtiny84 microcontroller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25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Board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EAGLE helps you translate the schematic to a board layout</a:t>
            </a:r>
          </a:p>
          <a:p>
            <a:r>
              <a:rPr lang="en-US" dirty="0" smtClean="0"/>
              <a:t>You position all the components where you want, run the connection ‘wires’, and put printed labels on stuff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0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Board layout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374" y="1219200"/>
            <a:ext cx="2435226" cy="4906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Red</a:t>
            </a:r>
            <a:r>
              <a:rPr lang="en-US" dirty="0" smtClean="0"/>
              <a:t> = wire running on top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Blue</a:t>
            </a:r>
            <a:r>
              <a:rPr lang="en-US" dirty="0" smtClean="0"/>
              <a:t> = wire running on bottom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Green</a:t>
            </a:r>
            <a:r>
              <a:rPr lang="en-US" dirty="0" smtClean="0"/>
              <a:t> = Copper pad and hole to put a component through</a:t>
            </a:r>
          </a:p>
          <a:p>
            <a:r>
              <a:rPr lang="en-US" dirty="0" smtClean="0">
                <a:solidFill>
                  <a:srgbClr val="FF9999"/>
                </a:solidFill>
              </a:rPr>
              <a:t>Pink</a:t>
            </a:r>
            <a:r>
              <a:rPr lang="en-US" dirty="0" smtClean="0"/>
              <a:t> = Labels printed on board</a:t>
            </a:r>
            <a:endParaRPr lang="en-US" dirty="0"/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14400"/>
            <a:ext cx="6124575" cy="553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133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it real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Send the board to a fabricator company like OSH Park and they make it for a fee</a:t>
            </a:r>
          </a:p>
          <a:p>
            <a:pPr lvl="1"/>
            <a:r>
              <a:rPr lang="en-US" sz="2000" dirty="0" smtClean="0"/>
              <a:t>OSH Park is $5 per square inch.</a:t>
            </a:r>
            <a:br>
              <a:rPr lang="en-US" sz="2000" dirty="0" smtClean="0"/>
            </a:br>
            <a:r>
              <a:rPr lang="en-US" sz="2000" dirty="0" smtClean="0"/>
              <a:t>This board was about a square inch for three,</a:t>
            </a:r>
            <a:br>
              <a:rPr lang="en-US" sz="2000" dirty="0" smtClean="0"/>
            </a:br>
            <a:r>
              <a:rPr lang="en-US" sz="2000" dirty="0" smtClean="0"/>
              <a:t>so we got three boards for $5. </a:t>
            </a:r>
            <a:r>
              <a:rPr lang="en-US" sz="2000" i="1" dirty="0" smtClean="0"/>
              <a:t>Cheap!</a:t>
            </a:r>
          </a:p>
          <a:p>
            <a:r>
              <a:rPr lang="en-US" sz="2400" dirty="0" smtClean="0"/>
              <a:t>OSH Park mockup of our board</a:t>
            </a:r>
            <a:r>
              <a:rPr lang="en-US" sz="2400" dirty="0" smtClean="0"/>
              <a:t>:</a:t>
            </a:r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Actual boards, straight from the factory:</a:t>
            </a:r>
            <a:endParaRPr lang="en-US" sz="2400" dirty="0"/>
          </a:p>
        </p:txBody>
      </p:sp>
      <p:grpSp>
        <p:nvGrpSpPr>
          <p:cNvPr id="5" name="Group 4"/>
          <p:cNvGrpSpPr/>
          <p:nvPr/>
        </p:nvGrpSpPr>
        <p:grpSpPr>
          <a:xfrm>
            <a:off x="1714499" y="3465303"/>
            <a:ext cx="3619501" cy="1596335"/>
            <a:chOff x="1638299" y="4232098"/>
            <a:chExt cx="5435600" cy="2397302"/>
          </a:xfrm>
        </p:grpSpPr>
        <p:pic>
          <p:nvPicPr>
            <p:cNvPr id="90114" name="Picture 2" descr="https://644db4de3505c40a0444-327723bce298e3ff5813fb42baeefbaa.ssl.cf1.rackcdn.com/uploads/project/top_image/341ZDSxN/i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8299" y="4232098"/>
              <a:ext cx="2666999" cy="239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0116" name="Picture 4" descr="https://644db4de3505c40a0444-327723bce298e3ff5813fb42baeefbaa.ssl.cf1.rackcdn.com/uploads/project/bottom_image/341ZDSxN/i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6901" y="4232098"/>
              <a:ext cx="2666998" cy="239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1174407" y="3465303"/>
            <a:ext cx="5200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Top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43525" y="3476755"/>
            <a:ext cx="886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Bottom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495799"/>
            <a:ext cx="2648430" cy="222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696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Solder it 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5400" y="1219200"/>
            <a:ext cx="3581400" cy="4906963"/>
          </a:xfrm>
        </p:spPr>
        <p:txBody>
          <a:bodyPr/>
          <a:lstStyle/>
          <a:p>
            <a:r>
              <a:rPr lang="en-US" dirty="0" smtClean="0"/>
              <a:t>Bam, done</a:t>
            </a:r>
            <a:endParaRPr lang="en-US" dirty="0"/>
          </a:p>
        </p:txBody>
      </p:sp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14400"/>
            <a:ext cx="4362450" cy="580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971800"/>
            <a:ext cx="2381250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3981450" y="4160044"/>
            <a:ext cx="1828800" cy="838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54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72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dirty="0" smtClean="0"/>
              <a:t>Continuity – Is it a Circuit?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Times New Roman" charset="0"/>
              <a:buNone/>
              <a:defRPr/>
            </a:pPr>
            <a:r>
              <a:rPr lang="en-US" sz="2400" dirty="0" smtClean="0"/>
              <a:t>The word “circuit” is derived from the </a:t>
            </a:r>
            <a:r>
              <a:rPr lang="en-US" sz="2400" u="sng" dirty="0" smtClean="0"/>
              <a:t>circle</a:t>
            </a:r>
            <a:r>
              <a:rPr lang="en-US" sz="2400" dirty="0" smtClean="0"/>
              <a:t>. An Electrical Circuit must have a continuous LOOP from Power (</a:t>
            </a:r>
            <a:r>
              <a:rPr lang="en-US" sz="2400" dirty="0" err="1" smtClean="0"/>
              <a:t>V</a:t>
            </a:r>
            <a:r>
              <a:rPr lang="en-US" sz="2400" baseline="-25000" dirty="0" err="1" smtClean="0"/>
              <a:t>cc</a:t>
            </a:r>
            <a:r>
              <a:rPr lang="en-US" sz="2400" dirty="0" smtClean="0"/>
              <a:t>) to Ground (GND).</a:t>
            </a:r>
          </a:p>
          <a:p>
            <a:pPr>
              <a:buFont typeface="Times New Roman" charset="0"/>
              <a:buNone/>
              <a:defRPr/>
            </a:pPr>
            <a:endParaRPr lang="en-US" sz="2400" dirty="0" smtClean="0"/>
          </a:p>
          <a:p>
            <a:pPr>
              <a:buFont typeface="Times New Roman" charset="0"/>
              <a:buNone/>
              <a:defRPr/>
            </a:pPr>
            <a:r>
              <a:rPr lang="en-US" sz="2400" dirty="0" smtClean="0"/>
              <a:t>Continuity is important to make portions of circuits are connect. Continuity is the simplest and possibly the most important setting on your multi-meter. Sometimes we call this “ringing out” a circuit.</a:t>
            </a:r>
            <a:endParaRPr lang="en-US" sz="2400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02300" y="5029200"/>
            <a:ext cx="32893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2662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5155406"/>
            <a:ext cx="1901825" cy="157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38082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dirty="0" smtClean="0"/>
              <a:t>Measuring Electricity – Voltage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7663" indent="-347663">
              <a:buFont typeface="Times New Roman" charset="0"/>
              <a:buNone/>
              <a:defRPr/>
            </a:pPr>
            <a:r>
              <a:rPr lang="en-US" sz="2800" dirty="0" smtClean="0"/>
              <a:t>Voltage is a measure of potential electrical energy. A voltage is also called a potential difference – it is measured between two points in a circuit – across a device.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4648200"/>
            <a:ext cx="29972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2765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4056063"/>
            <a:ext cx="1790700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4" name="Picture 5" descr="http://www.autonerdz.com/miscellaneous%20files/multimeter-probes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289748">
            <a:off x="2007394" y="3504407"/>
            <a:ext cx="287337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5" descr="http://www.autonerdz.com/miscellaneous%20files/multimeter-probes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746406">
            <a:off x="1973262" y="4170363"/>
            <a:ext cx="2889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088" y="4056063"/>
            <a:ext cx="1790700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7" name="Picture 5" descr="http://www.autonerdz.com/miscellaneous%20files/multimeter-probes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289748">
            <a:off x="4990306" y="4204494"/>
            <a:ext cx="28733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Picture 5" descr="http://www.autonerdz.com/miscellaneous%20files/multimeter-probes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746406">
            <a:off x="4948237" y="4876801"/>
            <a:ext cx="2889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9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900" y="2561351"/>
            <a:ext cx="110490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92572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dirty="0" smtClean="0"/>
              <a:t>Measuring Electricity -- Current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Times New Roman" charset="0"/>
              <a:buNone/>
              <a:defRPr/>
            </a:pPr>
            <a:r>
              <a:rPr lang="en-US" sz="2400" dirty="0" smtClean="0"/>
              <a:t>Current is the measure of the rate of charge flow. For Electrical Engineers – we consider this to be the movement of electrons.</a:t>
            </a:r>
          </a:p>
          <a:p>
            <a:pPr>
              <a:buFont typeface="Times New Roman" charset="0"/>
              <a:buNone/>
              <a:defRPr/>
            </a:pPr>
            <a:r>
              <a:rPr lang="en-US" sz="2400" dirty="0" smtClean="0"/>
              <a:t>In order to measure this – you must break the circuit or insert the meter in-line (series).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713" y="4040188"/>
            <a:ext cx="3509962" cy="227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28677" name="Picture 2" descr="https://encrypted-tbn0.gstatic.com/images?q=tbn:ANd9GcSNw1Sr8314WcVB4XJKt9eYtM-TbnMj6lV44KqXgh9p7EGUHrgJGm_RBIYK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738" y="1524000"/>
            <a:ext cx="1162050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050" y="4652963"/>
            <a:ext cx="1733550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9" name="Picture 5" descr="http://www.autonerdz.com/miscellaneous%20files/multimeter-probes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29038">
            <a:off x="5454650" y="3795713"/>
            <a:ext cx="2889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5" descr="http://www.autonerdz.com/miscellaneous%20files/multimeter-probes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746406">
            <a:off x="7104856" y="3856832"/>
            <a:ext cx="287337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93476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dirty="0" smtClean="0"/>
              <a:t>Measuring Electricity -- Resistance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Times New Roman" charset="0"/>
              <a:buNone/>
              <a:defRPr/>
            </a:pPr>
            <a:r>
              <a:rPr lang="en-US" sz="2400" dirty="0" smtClean="0"/>
              <a:t>Resistance is the measure of how much opposition to current flow is in a circuit.</a:t>
            </a:r>
          </a:p>
          <a:p>
            <a:pPr>
              <a:buFont typeface="Times New Roman" charset="0"/>
              <a:buNone/>
              <a:defRPr/>
            </a:pPr>
            <a:r>
              <a:rPr lang="en-US" sz="2400" dirty="0" smtClean="0"/>
              <a:t>Components should be removed entirely from the circuit to measure resistance. Note the settings on the multi-meter. Make sure that you are set for the appropriate range.</a:t>
            </a:r>
            <a:endParaRPr lang="en-US" sz="2400" dirty="0"/>
          </a:p>
        </p:txBody>
      </p:sp>
      <p:pic>
        <p:nvPicPr>
          <p:cNvPr id="29700" name="Picture 5" descr="http://www.autonerdz.com/miscellaneous%20files/multimeter-probes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29038">
            <a:off x="6878637" y="4057651"/>
            <a:ext cx="2889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 descr="http://www.autonerdz.com/miscellaneous%20files/multimeter-probes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52276">
            <a:off x="6956425" y="5365751"/>
            <a:ext cx="2889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2" descr="http://capitalelectronics-az.com/wordpress/wp-content/uploads/2011/12/resistor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1295400"/>
            <a:ext cx="72390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703" name="Group 9"/>
          <p:cNvGrpSpPr>
            <a:grpSpLocks/>
          </p:cNvGrpSpPr>
          <p:nvPr/>
        </p:nvGrpSpPr>
        <p:grpSpPr bwMode="auto">
          <a:xfrm>
            <a:off x="209550" y="4311650"/>
            <a:ext cx="3822700" cy="2057400"/>
            <a:chOff x="5454378" y="4096901"/>
            <a:chExt cx="3822361" cy="2056496"/>
          </a:xfrm>
        </p:grpSpPr>
        <p:pic>
          <p:nvPicPr>
            <p:cNvPr id="29705" name="Picture 7" descr="alt text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1980" y="4204624"/>
              <a:ext cx="2734759" cy="1948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2" name="Straight Connector 11"/>
            <p:cNvCxnSpPr>
              <a:stCxn id="29709" idx="3"/>
            </p:cNvCxnSpPr>
            <p:nvPr/>
          </p:nvCxnSpPr>
          <p:spPr bwMode="auto">
            <a:xfrm>
              <a:off x="6338538" y="4312706"/>
              <a:ext cx="700025" cy="62520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3" name="Straight Connector 12"/>
            <p:cNvCxnSpPr>
              <a:stCxn id="29709" idx="3"/>
            </p:cNvCxnSpPr>
            <p:nvPr/>
          </p:nvCxnSpPr>
          <p:spPr bwMode="auto">
            <a:xfrm>
              <a:off x="6338538" y="4312706"/>
              <a:ext cx="657167" cy="866394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4" name="Straight Connector 13"/>
            <p:cNvCxnSpPr>
              <a:stCxn id="29709" idx="3"/>
            </p:cNvCxnSpPr>
            <p:nvPr/>
          </p:nvCxnSpPr>
          <p:spPr bwMode="auto">
            <a:xfrm>
              <a:off x="6338538" y="4312706"/>
              <a:ext cx="866698" cy="27293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29709" name="TextBox 14"/>
            <p:cNvSpPr txBox="1">
              <a:spLocks noChangeArrowheads="1"/>
            </p:cNvSpPr>
            <p:nvPr/>
          </p:nvSpPr>
          <p:spPr bwMode="auto">
            <a:xfrm>
              <a:off x="5454378" y="4096901"/>
              <a:ext cx="88357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en-US" sz="1100">
                  <a:solidFill>
                    <a:srgbClr val="FF0000"/>
                  </a:solidFill>
                </a:rPr>
                <a:t>Resistance</a:t>
              </a:r>
            </a:p>
            <a:p>
              <a:pPr algn="ctr"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en-US" sz="1100">
                  <a:solidFill>
                    <a:srgbClr val="FF0000"/>
                  </a:solidFill>
                </a:rPr>
                <a:t>settings</a:t>
              </a:r>
            </a:p>
          </p:txBody>
        </p:sp>
        <p:cxnSp>
          <p:nvCxnSpPr>
            <p:cNvPr id="16" name="Straight Connector 15"/>
            <p:cNvCxnSpPr>
              <a:stCxn id="29709" idx="3"/>
            </p:cNvCxnSpPr>
            <p:nvPr/>
          </p:nvCxnSpPr>
          <p:spPr bwMode="auto">
            <a:xfrm>
              <a:off x="6338538" y="4312706"/>
              <a:ext cx="1123850" cy="136465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7" name="Straight Connector 16"/>
            <p:cNvCxnSpPr>
              <a:stCxn id="29709" idx="3"/>
            </p:cNvCxnSpPr>
            <p:nvPr/>
          </p:nvCxnSpPr>
          <p:spPr bwMode="auto">
            <a:xfrm>
              <a:off x="6338538" y="4312706"/>
              <a:ext cx="752408" cy="43319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pic>
        <p:nvPicPr>
          <p:cNvPr id="29704" name="Picture 2" descr="http://capitalelectronics-az.com/wordpress/wp-content/uploads/2011/12/resistor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984905">
            <a:off x="7362032" y="5128419"/>
            <a:ext cx="519112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93543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3.2|4.8|1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4.3|8.4|9.5|6.7|19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|4.|9.5|7.3|11.7|16.5|1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6|12.1|6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3.9|6.4|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6.|7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3.6|1.7|1.4|11.3"/>
</p:tagLst>
</file>

<file path=ppt/theme/theme1.xml><?xml version="1.0" encoding="utf-8"?>
<a:theme xmlns:a="http://schemas.openxmlformats.org/drawingml/2006/main" name="Office Theme">
  <a:themeElements>
    <a:clrScheme name="TerrorByte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15B33"/>
      </a:accent1>
      <a:accent2>
        <a:srgbClr val="0C6AA4"/>
      </a:accent2>
      <a:accent3>
        <a:srgbClr val="AF7621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2837</Words>
  <Application>Microsoft Office PowerPoint</Application>
  <PresentationFormat>On-screen Show (4:3)</PresentationFormat>
  <Paragraphs>726</Paragraphs>
  <Slides>99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99</vt:i4>
      </vt:variant>
    </vt:vector>
  </HeadingPairs>
  <TitlesOfParts>
    <vt:vector size="100" baseType="lpstr">
      <vt:lpstr>Office Theme</vt:lpstr>
      <vt:lpstr>Introduction to Electronics and Custom Circuits</vt:lpstr>
      <vt:lpstr>What can you do with this?</vt:lpstr>
      <vt:lpstr>Process</vt:lpstr>
      <vt:lpstr>Your kit</vt:lpstr>
      <vt:lpstr>Sources used in this presentation</vt:lpstr>
      <vt:lpstr>Part 1: ELECTRICITY IS A THING! </vt:lpstr>
      <vt:lpstr>Introduction to Electric Circuits</vt:lpstr>
      <vt:lpstr>What is Voltage?</vt:lpstr>
      <vt:lpstr>The water analogy</vt:lpstr>
      <vt:lpstr>What produces voltage?</vt:lpstr>
      <vt:lpstr>Symbols Used for Voltage Sources</vt:lpstr>
      <vt:lpstr>What voltages are used in FRC?</vt:lpstr>
      <vt:lpstr>What is “Ground”?</vt:lpstr>
      <vt:lpstr>Ground in robotics</vt:lpstr>
      <vt:lpstr>What is Current?</vt:lpstr>
      <vt:lpstr>How Does Current Flow?</vt:lpstr>
      <vt:lpstr>When Does Current NOT Flow?</vt:lpstr>
      <vt:lpstr>Note that Air is an Insulator</vt:lpstr>
      <vt:lpstr>Current Flow Analogy</vt:lpstr>
      <vt:lpstr>Voltage Analogy</vt:lpstr>
      <vt:lpstr>Resistance Analogy</vt:lpstr>
      <vt:lpstr>Ohm’s Law</vt:lpstr>
      <vt:lpstr>Electrical Properties</vt:lpstr>
      <vt:lpstr>Resistance</vt:lpstr>
      <vt:lpstr>Resistors</vt:lpstr>
      <vt:lpstr>Exercise</vt:lpstr>
      <vt:lpstr>Exercise</vt:lpstr>
      <vt:lpstr>Get with it, grandma</vt:lpstr>
      <vt:lpstr>What are LEDs?</vt:lpstr>
      <vt:lpstr>Rules of LEDs</vt:lpstr>
      <vt:lpstr>How to limit current?</vt:lpstr>
      <vt:lpstr>How to hook stuff together easily</vt:lpstr>
      <vt:lpstr>LET’S ACTUALLY DO A THING!!!</vt:lpstr>
      <vt:lpstr>Part 2: Arduino does stuff! </vt:lpstr>
      <vt:lpstr>Add computing to your circuit</vt:lpstr>
      <vt:lpstr>Arduino Board</vt:lpstr>
      <vt:lpstr>Arduino Overview</vt:lpstr>
      <vt:lpstr>Go ahead and plug your board in!</vt:lpstr>
      <vt:lpstr>Replace the 9V with the Arduino</vt:lpstr>
      <vt:lpstr>Adding control</vt:lpstr>
      <vt:lpstr>Concepts: INPUT vs. OUTPUT</vt:lpstr>
      <vt:lpstr>Concepts: INPUT vs. OUTPUT</vt:lpstr>
      <vt:lpstr>Concepts: Analog vs. Digital</vt:lpstr>
      <vt:lpstr>Open up Arduino</vt:lpstr>
      <vt:lpstr>Arduino  Integrated Development Environment (IDE)</vt:lpstr>
      <vt:lpstr>Settings:  Tools  Serial Port</vt:lpstr>
      <vt:lpstr>Settings:  Tools  Board</vt:lpstr>
      <vt:lpstr>PowerPoint Presentation</vt:lpstr>
      <vt:lpstr>Let’s get to coding…</vt:lpstr>
      <vt:lpstr>Comments, Comments, Comments</vt:lpstr>
      <vt:lpstr>PowerPoint Presentation</vt:lpstr>
      <vt:lpstr>Three commands to know…</vt:lpstr>
      <vt:lpstr>Project #1: Wiring Diagram</vt:lpstr>
      <vt:lpstr>A few simple challenges</vt:lpstr>
      <vt:lpstr>Programming Concepts:  Variables</vt:lpstr>
      <vt:lpstr>Programming Concepts:  Variable Types</vt:lpstr>
      <vt:lpstr>Input</vt:lpstr>
      <vt:lpstr>Project – Digital Input</vt:lpstr>
      <vt:lpstr>Digital Sensors (a.k.a. Switches) Pull-up Resistor</vt:lpstr>
      <vt:lpstr>Digital Sensors (a.k.a. Switches) Add an indicator LED to Pin 13</vt:lpstr>
      <vt:lpstr>Digital Input</vt:lpstr>
      <vt:lpstr>Digital Sensors</vt:lpstr>
      <vt:lpstr>Anatomy of a statement</vt:lpstr>
      <vt:lpstr>Programming:  Conditional Statements - if()</vt:lpstr>
      <vt:lpstr>Programming:  Conditional Statements - if()</vt:lpstr>
      <vt:lpstr>Boolean Operators</vt:lpstr>
      <vt:lpstr>Voltage dividers</vt:lpstr>
      <vt:lpstr>analogRead()</vt:lpstr>
      <vt:lpstr>Using Serial Communication</vt:lpstr>
      <vt:lpstr>Serial Monitor &amp; analogRead()</vt:lpstr>
      <vt:lpstr>Serial Monitor &amp; analogRead()</vt:lpstr>
      <vt:lpstr>Analog Sensors 2 Pin Analog Sensors = var. resistor</vt:lpstr>
      <vt:lpstr>Analog Sensors</vt:lpstr>
      <vt:lpstr>Additional Serial Communication Sending a Message</vt:lpstr>
      <vt:lpstr>PowerPoint Presentation</vt:lpstr>
      <vt:lpstr>Serial Communication: Serial Debugging </vt:lpstr>
      <vt:lpstr>Serial Communication: Serial Troubleshooting</vt:lpstr>
      <vt:lpstr>Part 3: the light sensor system</vt:lpstr>
      <vt:lpstr>Our actual light sensor schematic from build season</vt:lpstr>
      <vt:lpstr>Our first-gen code</vt:lpstr>
      <vt:lpstr>Problems</vt:lpstr>
      <vt:lpstr>Our second-gen code</vt:lpstr>
      <vt:lpstr>How does it work?</vt:lpstr>
      <vt:lpstr>Problems</vt:lpstr>
      <vt:lpstr>Our final code</vt:lpstr>
      <vt:lpstr>How does it work?</vt:lpstr>
      <vt:lpstr>Physical mounting</vt:lpstr>
      <vt:lpstr>Part 4: Custom circuit board</vt:lpstr>
      <vt:lpstr>The short story</vt:lpstr>
      <vt:lpstr>The schematic</vt:lpstr>
      <vt:lpstr>Board design</vt:lpstr>
      <vt:lpstr>Board layout</vt:lpstr>
      <vt:lpstr>Making it real</vt:lpstr>
      <vt:lpstr>Solder it up</vt:lpstr>
      <vt:lpstr>PowerPoint Presentation</vt:lpstr>
      <vt:lpstr>Continuity – Is it a Circuit?</vt:lpstr>
      <vt:lpstr>Measuring Electricity – Voltage</vt:lpstr>
      <vt:lpstr>Measuring Electricity -- Current</vt:lpstr>
      <vt:lpstr>Measuring Electricity -- Resistance</vt:lpstr>
    </vt:vector>
  </TitlesOfParts>
  <Company>NetApp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Tyler Bletsch</dc:creator>
  <cp:lastModifiedBy>Tyler Bletsch</cp:lastModifiedBy>
  <cp:revision>37</cp:revision>
  <dcterms:created xsi:type="dcterms:W3CDTF">2013-03-22T15:15:57Z</dcterms:created>
  <dcterms:modified xsi:type="dcterms:W3CDTF">2014-12-12T06:18:36Z</dcterms:modified>
</cp:coreProperties>
</file>